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4"/>
  </p:notesMasterIdLst>
  <p:sldIdLst>
    <p:sldId id="289" r:id="rId2"/>
    <p:sldId id="260" r:id="rId3"/>
    <p:sldId id="257" r:id="rId4"/>
    <p:sldId id="267" r:id="rId5"/>
    <p:sldId id="259" r:id="rId6"/>
    <p:sldId id="264" r:id="rId7"/>
    <p:sldId id="258" r:id="rId8"/>
    <p:sldId id="271" r:id="rId9"/>
    <p:sldId id="263" r:id="rId10"/>
    <p:sldId id="288" r:id="rId11"/>
    <p:sldId id="274" r:id="rId12"/>
    <p:sldId id="287" r:id="rId13"/>
    <p:sldId id="276" r:id="rId14"/>
    <p:sldId id="265" r:id="rId15"/>
    <p:sldId id="277" r:id="rId16"/>
    <p:sldId id="273" r:id="rId17"/>
    <p:sldId id="269" r:id="rId18"/>
    <p:sldId id="279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FF0000"/>
    <a:srgbClr val="CC3300"/>
    <a:srgbClr val="CC9900"/>
    <a:srgbClr val="993300"/>
    <a:srgbClr val="FFCC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4" autoAdjust="0"/>
    <p:restoredTop sz="94399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391C4C-4A7B-41FA-8B0B-E43010DCD01B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85AF690-A5B9-476C-9243-E923A3C90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43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9F39-CA59-4296-BFD8-C401881B2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2431-F966-47A3-9EDC-AD8922D7C6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76E8-225E-49BF-8B5D-DC9A65475A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3DDE19-E6A9-45CB-BC98-7269E7D6E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851EB-F992-4FC5-AC04-2EF62357A6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CF01-601E-40AB-82CF-CFD8317B02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BA43-A4E7-4AD3-9F2A-06E3212FA5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69B9-2E8D-438A-89BE-0EE4F8069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F8E7-9E63-4AB5-9296-76A19EAD0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2E81-DD75-4634-9B79-632B57A6FB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1290-6C84-459E-A5C5-EB488CB35F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AAE9-B32B-4B3C-B397-E823034C7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599E7C-38D5-49E2-B34A-5480ED8F30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5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36912"/>
            <a:ext cx="86227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Моя педагогическая  концепция:</a:t>
            </a:r>
          </a:p>
          <a:p>
            <a:pPr algn="ctr"/>
            <a:r>
              <a:rPr lang="ru-RU" alt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altLang="ru-RU" sz="3600" b="1" dirty="0">
                <a:solidFill>
                  <a:srgbClr val="C00000"/>
                </a:solidFill>
              </a:rPr>
              <a:t>Музыкальный фольклор как средство приобщения дошкольников</a:t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ru-RU" altLang="ru-RU" sz="3600" b="1" dirty="0">
                <a:solidFill>
                  <a:srgbClr val="C00000"/>
                </a:solidFill>
              </a:rPr>
              <a:t> к истокам русской народной  культуры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altLang="ru-RU" sz="800" b="1" dirty="0" smtClean="0">
              <a:solidFill>
                <a:srgbClr val="C0000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</a:rPr>
              <a:t>Музыкальный руководитель МБДОУ ДС№5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р.п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. Тамала</a:t>
            </a:r>
          </a:p>
          <a:p>
            <a:pPr algn="ctr"/>
            <a:r>
              <a:rPr lang="ru-RU" altLang="ru-RU" sz="2400" b="1" dirty="0" err="1" smtClean="0">
                <a:solidFill>
                  <a:srgbClr val="C00000"/>
                </a:solidFill>
              </a:rPr>
              <a:t>Бубенцова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Елена Александровна</a:t>
            </a: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Осень </a:t>
            </a:r>
            <a:r>
              <a:rPr lang="ru-RU" sz="2800" b="1" dirty="0">
                <a:solidFill>
                  <a:srgbClr val="C00000"/>
                </a:solidFill>
              </a:rPr>
              <a:t>– щедрая </a:t>
            </a:r>
            <a:r>
              <a:rPr lang="ru-RU" sz="2800" b="1" dirty="0" smtClean="0">
                <a:solidFill>
                  <a:srgbClr val="C00000"/>
                </a:solidFill>
              </a:rPr>
              <a:t>хозяйка, всё </a:t>
            </a:r>
            <a:r>
              <a:rPr lang="ru-RU" sz="2800" b="1" dirty="0">
                <a:solidFill>
                  <a:srgbClr val="C00000"/>
                </a:solidFill>
              </a:rPr>
              <a:t>нам дарит без утайки: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Тыквы, яблоки, </a:t>
            </a:r>
            <a:r>
              <a:rPr lang="ru-RU" sz="2800" b="1" dirty="0" smtClean="0">
                <a:solidFill>
                  <a:srgbClr val="C00000"/>
                </a:solidFill>
              </a:rPr>
              <a:t>арбузы, виноград </a:t>
            </a:r>
            <a:r>
              <a:rPr lang="ru-RU" sz="2800" b="1" dirty="0">
                <a:solidFill>
                  <a:srgbClr val="C00000"/>
                </a:solidFill>
              </a:rPr>
              <a:t>и кукурузу.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Варит джемы и </a:t>
            </a:r>
            <a:r>
              <a:rPr lang="ru-RU" sz="2800" b="1" dirty="0" smtClean="0">
                <a:solidFill>
                  <a:srgbClr val="C00000"/>
                </a:solidFill>
              </a:rPr>
              <a:t>варенье, разносолы</a:t>
            </a:r>
            <a:r>
              <a:rPr lang="ru-RU" sz="2800" b="1" dirty="0">
                <a:solidFill>
                  <a:srgbClr val="C00000"/>
                </a:solidFill>
              </a:rPr>
              <a:t>, угощенья.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Осень – добрая </a:t>
            </a:r>
            <a:r>
              <a:rPr lang="ru-RU" sz="2800" b="1" dirty="0" smtClean="0">
                <a:solidFill>
                  <a:srgbClr val="C00000"/>
                </a:solidFill>
              </a:rPr>
              <a:t>подруга! Пир </a:t>
            </a:r>
            <a:r>
              <a:rPr lang="ru-RU" sz="2800" b="1" dirty="0">
                <a:solidFill>
                  <a:srgbClr val="C00000"/>
                </a:solidFill>
              </a:rPr>
              <a:t>горой на всю округу!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idx="1"/>
          </p:nvPr>
        </p:nvSpPr>
        <p:spPr>
          <a:xfrm>
            <a:off x="1619672" y="3501007"/>
            <a:ext cx="4392488" cy="628799"/>
          </a:xfrm>
        </p:spPr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63284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7" y="476672"/>
            <a:ext cx="8280152" cy="316822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</a:rPr>
              <a:t>МУЗЫКАЛЬНЫЙ УГОЛОК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Музыкальные инструменты вызывают у ребенка большой интерес.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Детское </a:t>
            </a:r>
            <a:r>
              <a:rPr lang="ru-RU" sz="2400" b="1" dirty="0" err="1" smtClean="0">
                <a:solidFill>
                  <a:srgbClr val="C00000"/>
                </a:solidFill>
              </a:rPr>
              <a:t>музицирование</a:t>
            </a:r>
            <a:r>
              <a:rPr lang="ru-RU" sz="2400" b="1" dirty="0" smtClean="0">
                <a:solidFill>
                  <a:srgbClr val="C00000"/>
                </a:solidFill>
              </a:rPr>
              <a:t> расширяет сферу музыкальной деятельности дошкольников, повышает интерес к занятиям музыкой, способствует развитию музыкальной памяти, внимания, помогает преодолению излишней застенчивости, скованности, расширяет музыкальное воспитание ребенка.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4716016" cy="296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/>
            </a:r>
            <a:br>
              <a:rPr lang="ru-RU" sz="2400" b="1" dirty="0" smtClean="0">
                <a:solidFill>
                  <a:prstClr val="white"/>
                </a:solidFill>
              </a:rPr>
            </a:br>
            <a:r>
              <a:rPr lang="ru-RU" sz="2400" b="1" dirty="0">
                <a:solidFill>
                  <a:prstClr val="white"/>
                </a:solidFill>
              </a:rPr>
              <a:t/>
            </a:r>
            <a:br>
              <a:rPr lang="ru-RU" sz="2400" b="1" dirty="0">
                <a:solidFill>
                  <a:prstClr val="white"/>
                </a:solidFill>
              </a:rPr>
            </a:br>
            <a:r>
              <a:rPr lang="ru-RU" sz="2400" b="1" dirty="0" smtClean="0">
                <a:solidFill>
                  <a:prstClr val="white"/>
                </a:solidFill>
              </a:rPr>
              <a:t/>
            </a:r>
            <a:br>
              <a:rPr lang="ru-RU" sz="2400" b="1" dirty="0" smtClean="0">
                <a:solidFill>
                  <a:prstClr val="white"/>
                </a:solidFill>
              </a:rPr>
            </a:br>
            <a:r>
              <a:rPr lang="ru-RU" sz="2400" b="1" dirty="0">
                <a:solidFill>
                  <a:prstClr val="white"/>
                </a:solidFill>
              </a:rPr>
              <a:t/>
            </a:r>
            <a:br>
              <a:rPr lang="ru-RU" sz="2400" b="1" dirty="0">
                <a:solidFill>
                  <a:prstClr val="white"/>
                </a:solidFill>
              </a:rPr>
            </a:br>
            <a:r>
              <a:rPr lang="ru-RU" sz="2400" b="1" dirty="0" smtClean="0">
                <a:solidFill>
                  <a:prstClr val="white"/>
                </a:solidFill>
              </a:rPr>
              <a:t/>
            </a:r>
            <a:br>
              <a:rPr lang="ru-RU" sz="2400" b="1" dirty="0" smtClean="0">
                <a:solidFill>
                  <a:prstClr val="white"/>
                </a:solidFill>
              </a:rPr>
            </a:br>
            <a:r>
              <a:rPr lang="ru-RU" sz="2400" b="1" dirty="0">
                <a:solidFill>
                  <a:prstClr val="white"/>
                </a:solidFill>
              </a:rPr>
              <a:t/>
            </a:r>
            <a:br>
              <a:rPr lang="ru-RU" sz="2400" b="1" dirty="0">
                <a:solidFill>
                  <a:prstClr val="white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Для </a:t>
            </a:r>
            <a:r>
              <a:rPr lang="ru-RU" sz="2400" b="1" dirty="0">
                <a:solidFill>
                  <a:srgbClr val="C00000"/>
                </a:solidFill>
              </a:rPr>
              <a:t>многих детей игра на музыкальных инструментах помогает передать чувство, внутренний духовный мир. Это прекрасное средство  не только индивидуального эмоционального развития, но и развития мышления, творческой инициативы, сознательных отношений между детьми, поэтому этой работе в ДОУ уделяется большое внимание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220072" cy="350100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716016" cy="3501008"/>
          </a:xfrm>
        </p:spPr>
      </p:pic>
    </p:spTree>
    <p:extLst>
      <p:ext uri="{BB962C8B-B14F-4D97-AF65-F5344CB8AC3E}">
        <p14:creationId xmlns:p14="http://schemas.microsoft.com/office/powerpoint/2010/main" val="4073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7886700" cy="21605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>В </a:t>
            </a:r>
            <a:r>
              <a:rPr lang="ru-RU" sz="2700" b="1" dirty="0">
                <a:solidFill>
                  <a:srgbClr val="C00000"/>
                </a:solidFill>
              </a:rPr>
              <a:t>работе применяю разнообразные методы и приемы</a:t>
            </a:r>
            <a:r>
              <a:rPr lang="ru-RU" sz="2700" b="1" dirty="0" smtClean="0">
                <a:solidFill>
                  <a:srgbClr val="C00000"/>
                </a:solidFill>
              </a:rPr>
              <a:t>:</a:t>
            </a: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Показ иллюстраций,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Игрушек</a:t>
            </a:r>
            <a:r>
              <a:rPr lang="ru-RU" sz="2700" b="1" dirty="0" smtClean="0">
                <a:solidFill>
                  <a:srgbClr val="C00000"/>
                </a:solidFill>
              </a:rPr>
              <a:t>,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Использование музыкально – дидактических игр</a:t>
            </a:r>
            <a:r>
              <a:rPr lang="ru-RU" sz="2700" b="1" dirty="0" smtClean="0">
                <a:solidFill>
                  <a:srgbClr val="C00000"/>
                </a:solidFill>
              </a:rPr>
              <a:t>,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Имеется </a:t>
            </a:r>
            <a:r>
              <a:rPr lang="ru-RU" sz="2700" b="1" dirty="0" smtClean="0">
                <a:solidFill>
                  <a:srgbClr val="C00000"/>
                </a:solidFill>
              </a:rPr>
              <a:t> </a:t>
            </a:r>
            <a:r>
              <a:rPr lang="ru-RU" sz="2700" b="1" dirty="0">
                <a:solidFill>
                  <a:srgbClr val="C00000"/>
                </a:solidFill>
              </a:rPr>
              <a:t>база детских музыкальных инструментов.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1200" dirty="0"/>
              <a:t> </a:t>
            </a:r>
            <a:br>
              <a:rPr lang="ru-RU" sz="1200" dirty="0"/>
            </a:br>
            <a:endParaRPr lang="ru-RU" alt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573016"/>
            <a:ext cx="6552728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76250"/>
            <a:ext cx="9036050" cy="1425575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</a:rPr>
              <a:t>Занимаемся устным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народным </a:t>
            </a:r>
            <a:r>
              <a:rPr lang="ru-RU" sz="2400" b="1" dirty="0" smtClean="0">
                <a:solidFill>
                  <a:srgbClr val="C00000"/>
                </a:solidFill>
              </a:rPr>
              <a:t>творчеством.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Показывая детскую люльку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</a:rPr>
              <a:t> разучиваем колыбельные песни.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403350" y="1773238"/>
            <a:ext cx="250031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Ай, </a:t>
            </a:r>
            <a:r>
              <a:rPr lang="ru-RU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люлю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люленьки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Прилетели гуленьки.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Сели гули на кровать.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Стали гули ворковать.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Стали гули ворковать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Стала мама засыпать.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292725" y="3933825"/>
            <a:ext cx="27178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Котя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котенька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коток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Котя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–серенький </a:t>
            </a:r>
            <a:r>
              <a:rPr lang="ru-RU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хвосток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Приди, </a:t>
            </a:r>
            <a:r>
              <a:rPr lang="ru-RU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котя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ночевать.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Приди Ванечку качать.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Ух, как я тебе, коту.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 работу заплачу – 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Дам кусок пирога – 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кувшин молока.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76" y="1418830"/>
            <a:ext cx="2323876" cy="2514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3949580"/>
            <a:ext cx="2376562" cy="276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44675"/>
            <a:ext cx="7886700" cy="13255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Домовой за печкой жил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 ребятишками дружил,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Он хозяйке помогал,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Всех гостей он развлекал.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Он за печкою сидит.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Иногда слегка ворчит,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А вообще он удалой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Самый лучший домовой.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alt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16076" y="116632"/>
            <a:ext cx="4320420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12239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На </a:t>
            </a:r>
            <a:r>
              <a:rPr lang="ru-RU" b="1" i="1" dirty="0">
                <a:solidFill>
                  <a:srgbClr val="C00000"/>
                </a:solidFill>
              </a:rPr>
              <a:t>занятиях я разучиваю  с детьми частушки, хороводы.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-9525" y="4581525"/>
            <a:ext cx="30956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Шире круг, шире круг.</a:t>
            </a: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Дайте круг </a:t>
            </a:r>
            <a:r>
              <a:rPr lang="ru-RU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пошире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одна иду плясать</a:t>
            </a:r>
          </a:p>
          <a:p>
            <a:pPr algn="ctr" eaLnBrk="1" hangingPunct="1">
              <a:lnSpc>
                <a:spcPct val="115000"/>
              </a:lnSpc>
              <a:tabLst>
                <a:tab pos="7896225" algn="l"/>
              </a:tabLst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Нас идет четыре!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92243"/>
            <a:ext cx="7056784" cy="2990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54" y="4293096"/>
            <a:ext cx="6073246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8575"/>
            <a:ext cx="7382842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НАШИ ПРАЗДНИКИ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462425" cy="294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3"/>
            <a:ext cx="4427984" cy="2852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95787"/>
            <a:ext cx="4750457" cy="285489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716015" cy="2941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785225" cy="6480175"/>
          </a:xfrm>
        </p:spPr>
        <p:txBody>
          <a:bodyPr/>
          <a:lstStyle/>
          <a:p>
            <a:pPr algn="just" eaLnBrk="1" hangingPunct="1"/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/>
              <a:t>       </a:t>
            </a:r>
            <a:r>
              <a:rPr lang="ru-RU" sz="2800" b="1" dirty="0" smtClean="0">
                <a:solidFill>
                  <a:srgbClr val="C00000"/>
                </a:solidFill>
              </a:rPr>
              <a:t>В процессе поиска эффективных методик для эмоционального и творческого развития детей меня заинтересовала музыкально – педагогическая система «элементарного </a:t>
            </a:r>
            <a:r>
              <a:rPr lang="ru-RU" sz="2800" b="1" dirty="0" err="1" smtClean="0">
                <a:solidFill>
                  <a:srgbClr val="C00000"/>
                </a:solidFill>
              </a:rPr>
              <a:t>музицирования</a:t>
            </a:r>
            <a:r>
              <a:rPr lang="ru-RU" sz="2800" b="1" dirty="0" smtClean="0">
                <a:solidFill>
                  <a:srgbClr val="C00000"/>
                </a:solidFill>
              </a:rPr>
              <a:t>» Карла </a:t>
            </a:r>
            <a:r>
              <a:rPr lang="ru-RU" sz="2800" b="1" dirty="0" err="1" smtClean="0">
                <a:solidFill>
                  <a:srgbClr val="C00000"/>
                </a:solidFill>
              </a:rPr>
              <a:t>Орфа</a:t>
            </a:r>
            <a:r>
              <a:rPr lang="ru-RU" sz="2800" b="1" dirty="0" smtClean="0">
                <a:solidFill>
                  <a:srgbClr val="C00000"/>
                </a:solidFill>
              </a:rPr>
              <a:t>, и я стала использовать ее элементы, как обязательный компонент непосредственно образовательной деятельности.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Я в своей работе опираюсь на разработанные </a:t>
            </a:r>
            <a:r>
              <a:rPr lang="ru-RU" sz="2800" b="1" dirty="0" err="1" smtClean="0">
                <a:solidFill>
                  <a:srgbClr val="C00000"/>
                </a:solidFill>
              </a:rPr>
              <a:t>Орфом</a:t>
            </a:r>
            <a:r>
              <a:rPr lang="ru-RU" sz="2800" b="1" dirty="0" smtClean="0">
                <a:solidFill>
                  <a:srgbClr val="C00000"/>
                </a:solidFill>
              </a:rPr>
              <a:t>  упражнения, песенки и пьесы, которые можно изменять, варьировать или придумывать вместе с детьми. Интересный материал побуждает ребенка сочинять, импровизировать, фантазировать. Дети с большим удовольствием играют на нетрадиционных музыкальных инструментах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</a:rPr>
              <a:t>ллюстрируя музыкальный рисунок музыкального произведения.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0" y="158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0" y="158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712200" cy="58118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dirty="0" smtClean="0"/>
              <a:t>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старшем дошкольном возрасте  я с детьми провожу беседы на следующие темы – « Звуки вокруг нас», «Что ты слышишь?», «В этом мире все поет».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Дети совершенствуя тембровый и </a:t>
            </a:r>
            <a:r>
              <a:rPr lang="ru-RU" b="1" dirty="0" err="1" smtClean="0">
                <a:solidFill>
                  <a:srgbClr val="C00000"/>
                </a:solidFill>
              </a:rPr>
              <a:t>звуковысотный</a:t>
            </a:r>
            <a:r>
              <a:rPr lang="ru-RU" b="1" dirty="0" smtClean="0">
                <a:solidFill>
                  <a:srgbClr val="C00000"/>
                </a:solidFill>
              </a:rPr>
              <a:t> слух, различают шумовые и музыкальные звуки. Например в игре «Веселый старичок», «Дедушка шум», «Чашки и блюдца»,»</a:t>
            </a:r>
            <a:r>
              <a:rPr lang="ru-RU" b="1" dirty="0" err="1" smtClean="0">
                <a:solidFill>
                  <a:srgbClr val="C00000"/>
                </a:solidFill>
              </a:rPr>
              <a:t>Пошуршу</a:t>
            </a:r>
            <a:r>
              <a:rPr lang="ru-RU" b="1" dirty="0" smtClean="0">
                <a:solidFill>
                  <a:srgbClr val="C00000"/>
                </a:solidFill>
              </a:rPr>
              <a:t>, до постучу», «Шапка да шубка» и др.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Развивая воображение и образное мышление дети активно участвуют в играх « Найди похожий звук», «Повтори, что слышишь ты».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Для развития чувства ритма я провожу игры: «Следы зверей», «Повтори ритм», «Волшебные палочки» и др.</a:t>
            </a:r>
          </a:p>
          <a:p>
            <a:pPr marL="0" indent="0" eaLnBrk="1" hangingPunct="1">
              <a:lnSpc>
                <a:spcPct val="8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20713"/>
            <a:ext cx="8713788" cy="57610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«Русский народ не должен терять своего нравственного авторитета среди других народов – авторитета, достойно завоеванного русским искусством, литературой. Мы не должны забывать о своем культурном прошлом, о наших памятниках, литературе, языке, живописи…»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3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3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3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                    Д.С</a:t>
            </a:r>
            <a:r>
              <a:rPr lang="ru-RU" sz="43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 Лихачев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8928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 разучивании музыкально- дидактических игр, </a:t>
            </a:r>
            <a:r>
              <a:rPr lang="ru-RU" sz="2400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маленьких стихотворений мной проводится работа над выразительностью речи: громко – тихо, быстро – медленно, высоким или низким тембром голоса. Параллельно с этим выполняются задачи по развитию ритмического, тембрового, </a:t>
            </a:r>
            <a:r>
              <a:rPr lang="ru-RU" sz="2400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звуковысотного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динамического слуха.</a:t>
            </a:r>
            <a:endParaRPr lang="ru-RU" sz="24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107950" y="2497138"/>
            <a:ext cx="8928100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  <a:tabLst>
                <a:tab pos="7896225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Одним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 способов реализации элементарного </a:t>
            </a:r>
            <a:r>
              <a:rPr lang="ru-RU" sz="2400" b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музицирования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 дошкольниками являются пальчиковые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игры, которые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также использую во время непосредственно музыкальной образовательной деятельности с детьми. Пальчиковые игры – хорошие помощники и для того, чтобы развить координацию движений.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tabLst>
                <a:tab pos="7896225" algn="l"/>
              </a:tabLst>
            </a:pPr>
            <a:r>
              <a:rPr lang="ru-RU" sz="2400" b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В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работе я использую следующие пальчиковые игры: «Где мой пальчик», «Строим домик», «Птички», «Здравствуй солнце золотое», «Смехота», «Жучки» и др.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tabLst>
                <a:tab pos="7896225" algn="l"/>
              </a:tabLst>
            </a:pP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1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79512" y="548680"/>
            <a:ext cx="8785101" cy="531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tabLst>
                <a:tab pos="7896225" algn="l"/>
              </a:tabLst>
            </a:pPr>
            <a:r>
              <a:rPr lang="ru-RU" sz="3600" b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lang="ru-RU" sz="3600" b="1" u="sng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tabLst>
                <a:tab pos="7896225" algn="l"/>
              </a:tabLst>
            </a:pPr>
            <a:r>
              <a:rPr lang="ru-RU" sz="3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Приобщать детей к русской культуре нужно с раннего детства. Окружающие предметы, впервые пробуждающие душу ребенка, воспитывающие в нем чувство красоты, любознательность, должны быть национальными. Это поможет детям понять, что они – часть русского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840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Приглашаем в гости к нам,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43000" y="5301208"/>
            <a:ext cx="6858000" cy="86300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Очень рады мы гостям!</a:t>
            </a:r>
            <a:endParaRPr lang="ru-RU" sz="4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7"/>
          <a:stretch/>
        </p:blipFill>
        <p:spPr>
          <a:xfrm>
            <a:off x="882300" y="1772816"/>
            <a:ext cx="721809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  <a:ea typeface="DFKai-SB" pitchFamily="65" charset="-120"/>
              </a:rPr>
              <a:t>Краткая аннотация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0688"/>
            <a:ext cx="8229600" cy="51673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Моя работа направлена на активное приобретение детьми культурного богатства русского языка. Она основана на формировани</a:t>
            </a:r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и</a:t>
            </a:r>
            <a:r>
              <a:rPr lang="ru-RU" sz="2400" dirty="0" smtClean="0">
                <a:solidFill>
                  <a:srgbClr val="C00000"/>
                </a:solidFill>
              </a:rPr>
              <a:t> чувства причастности детей к наследию прошлого. Я знакомлю детей с истоками народной культуры с традициями народа, его жизнью.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Изучаем устное народное творчество, песенное творчество, изучаем многообразие старинных музыкальных инструментов, плясок, хороводов.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Рассматриваем быт русского народа, одежду, которую носили наши предки. Одним из самых ярких результатов моей работы являются народные праздники, где дети, родители и педагоги показывают все то, что узнали в ходе занятий.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3"/>
            <a:ext cx="7887345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</a:rPr>
              <a:t>Цель: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привлечение детей дошкольного возраста к народной культуре, воспитание на народных традициях и обрядах.</a:t>
            </a:r>
            <a:endParaRPr lang="ru-RU" alt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539551" y="1844675"/>
            <a:ext cx="8158361" cy="467995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solidFill>
                  <a:srgbClr val="C00000"/>
                </a:solidFill>
              </a:rPr>
              <a:t>Задачи: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детей с разнообразными формами детского музыкального фольклора.</a:t>
            </a:r>
            <a:endParaRPr lang="ru-RU" sz="3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исполнительских навыков в области пения, музыкально-ритмических</a:t>
            </a:r>
            <a:endParaRPr lang="ru-RU" sz="3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движений.</a:t>
            </a:r>
            <a:endParaRPr lang="ru-RU" sz="3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воображения, эмоциональности, творчества ребенка.</a:t>
            </a:r>
            <a:endParaRPr lang="ru-RU" sz="3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Свою работу я условно разделяю на несколько направлений:</a:t>
            </a:r>
            <a:endParaRPr lang="ru-RU" sz="3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Слушание народной музыки, песен, в том числе и колыбельных.</a:t>
            </a:r>
            <a:endParaRPr lang="ru-RU" sz="3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Знакомство с музыкальными играми и хороводами.</a:t>
            </a:r>
            <a:endParaRPr lang="ru-RU" sz="3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Знакомство с народными музыкальными инструментами.</a:t>
            </a:r>
            <a:endParaRPr lang="ru-RU" sz="3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Знакомство с традициями и обрядами русского народа.</a:t>
            </a:r>
            <a:endParaRPr lang="ru-RU" sz="3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80728"/>
            <a:ext cx="7886700" cy="70996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rgbClr val="C00000"/>
                </a:solidFill>
              </a:rPr>
              <a:t>Условия </a:t>
            </a:r>
            <a:r>
              <a:rPr lang="ru-RU" sz="3600" b="1" i="1" dirty="0">
                <a:solidFill>
                  <a:srgbClr val="C00000"/>
                </a:solidFill>
              </a:rPr>
              <a:t>развития творческого начала дошкольников средствами музыкального фольклора</a:t>
            </a:r>
            <a:r>
              <a:rPr lang="ru-RU" sz="3600" b="1" i="1" dirty="0" smtClean="0">
                <a:solidFill>
                  <a:srgbClr val="C0000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132855"/>
            <a:ext cx="7886700" cy="404410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C00000"/>
                </a:solidFill>
              </a:rPr>
              <a:t>  </a:t>
            </a:r>
            <a:r>
              <a:rPr lang="ru-RU" sz="2200" dirty="0" smtClean="0"/>
              <a:t>     </a:t>
            </a:r>
            <a:r>
              <a:rPr lang="ru-RU" sz="2600" dirty="0" smtClean="0">
                <a:solidFill>
                  <a:srgbClr val="C00000"/>
                </a:solidFill>
              </a:rPr>
              <a:t>Систематическое использование фольклора в  образовательном процессе</a:t>
            </a:r>
            <a:r>
              <a:rPr lang="ru-RU" sz="2200" dirty="0" smtClean="0">
                <a:solidFill>
                  <a:srgbClr val="C0000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2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C00000"/>
                </a:solidFill>
              </a:rPr>
              <a:t>    </a:t>
            </a:r>
            <a:r>
              <a:rPr lang="ru-RU" sz="2600" dirty="0" smtClean="0">
                <a:solidFill>
                  <a:srgbClr val="C00000"/>
                </a:solidFill>
              </a:rPr>
              <a:t>Учет возрастных и психологических особенностей детей дошкольного возраста;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6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C00000"/>
                </a:solidFill>
              </a:rPr>
              <a:t>   </a:t>
            </a:r>
            <a:r>
              <a:rPr lang="ru-RU" sz="2600" dirty="0" smtClean="0">
                <a:solidFill>
                  <a:srgbClr val="C00000"/>
                </a:solidFill>
              </a:rPr>
              <a:t>Создание комфортных </a:t>
            </a:r>
            <a:r>
              <a:rPr lang="ru-RU" sz="2600" dirty="0" err="1" smtClean="0">
                <a:solidFill>
                  <a:srgbClr val="C00000"/>
                </a:solidFill>
              </a:rPr>
              <a:t>психолого</a:t>
            </a:r>
            <a:r>
              <a:rPr lang="ru-RU" sz="2600" dirty="0" smtClean="0">
                <a:solidFill>
                  <a:srgbClr val="C00000"/>
                </a:solidFill>
              </a:rPr>
              <a:t> – педагогических услови</a:t>
            </a:r>
            <a:r>
              <a:rPr lang="ru-RU" sz="2600" dirty="0" smtClean="0">
                <a:solidFill>
                  <a:srgbClr val="C00000"/>
                </a:solidFill>
                <a:latin typeface="Arial" charset="0"/>
              </a:rPr>
              <a:t>й</a:t>
            </a:r>
            <a:r>
              <a:rPr lang="ru-RU" sz="2600" dirty="0" smtClean="0">
                <a:solidFill>
                  <a:srgbClr val="C00000"/>
                </a:solidFill>
              </a:rPr>
              <a:t> для становления гармонично развитой личности.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dirty="0" smtClean="0">
                <a:solidFill>
                  <a:srgbClr val="C00000"/>
                </a:solidFill>
              </a:rPr>
              <a:t> 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altLang="ru-RU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74663"/>
            <a:ext cx="7886700" cy="1325562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Формы проведения занятий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30592"/>
              </p:ext>
            </p:extLst>
          </p:nvPr>
        </p:nvGraphicFramePr>
        <p:xfrm>
          <a:off x="250825" y="1690688"/>
          <a:ext cx="8640960" cy="4207183"/>
        </p:xfrm>
        <a:graphic>
          <a:graphicData uri="http://schemas.openxmlformats.org/drawingml/2006/table">
            <a:tbl>
              <a:tblPr firstRow="1" firstCol="1" bandRow="1"/>
              <a:tblGrid>
                <a:gridCol w="4464496"/>
                <a:gridCol w="4176464"/>
              </a:tblGrid>
              <a:tr h="231437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Традиционные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06" marR="57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600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Интегрированные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992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Тематические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606" marR="57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Беседы</a:t>
                      </a:r>
                    </a:p>
                  </a:txBody>
                  <a:tcPr marL="57606" marR="57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191500" cy="13255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Направление по теме: «Приобщение детей к  </a:t>
            </a:r>
            <a:b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истокам русской народной культуры»</a:t>
            </a:r>
            <a:endParaRPr lang="ru-RU" altLang="ru-RU" sz="2800" b="1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1707356"/>
            <a:ext cx="7886700" cy="4351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dirty="0" smtClean="0"/>
          </a:p>
        </p:txBody>
      </p:sp>
      <p:sp>
        <p:nvSpPr>
          <p:cNvPr id="10244" name="AutoShape 106"/>
          <p:cNvSpPr>
            <a:spLocks noChangeArrowheads="1"/>
          </p:cNvSpPr>
          <p:nvPr/>
        </p:nvSpPr>
        <p:spPr bwMode="auto">
          <a:xfrm>
            <a:off x="3492500" y="3429000"/>
            <a:ext cx="1760538" cy="1114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 dirty="0">
                <a:latin typeface="Arial" charset="0"/>
                <a:ea typeface="Calibri" pitchFamily="34" charset="0"/>
                <a:cs typeface="Times New Roman" pitchFamily="18" charset="0"/>
              </a:rPr>
              <a:t>Русская народная культура</a:t>
            </a:r>
          </a:p>
        </p:txBody>
      </p:sp>
      <p:sp>
        <p:nvSpPr>
          <p:cNvPr id="10245" name="AutoShape 97"/>
          <p:cNvSpPr>
            <a:spLocks noChangeArrowheads="1"/>
          </p:cNvSpPr>
          <p:nvPr/>
        </p:nvSpPr>
        <p:spPr bwMode="auto">
          <a:xfrm>
            <a:off x="525605" y="2300229"/>
            <a:ext cx="1593850" cy="10556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 dirty="0">
                <a:latin typeface="Arial" charset="0"/>
                <a:ea typeface="Calibri" pitchFamily="34" charset="0"/>
                <a:cs typeface="Times New Roman" pitchFamily="18" charset="0"/>
              </a:rPr>
              <a:t>Народные </a:t>
            </a:r>
          </a:p>
          <a:p>
            <a:pPr algn="ctr"/>
            <a:r>
              <a:rPr lang="ru-RU" altLang="ru-RU" sz="1400" b="1" dirty="0">
                <a:latin typeface="Arial" charset="0"/>
                <a:ea typeface="Calibri" pitchFamily="34" charset="0"/>
                <a:cs typeface="Times New Roman" pitchFamily="18" charset="0"/>
              </a:rPr>
              <a:t>игры</a:t>
            </a:r>
          </a:p>
        </p:txBody>
      </p:sp>
      <p:sp>
        <p:nvSpPr>
          <p:cNvPr id="10246" name="AutoShape 99"/>
          <p:cNvSpPr>
            <a:spLocks noChangeArrowheads="1"/>
          </p:cNvSpPr>
          <p:nvPr/>
        </p:nvSpPr>
        <p:spPr bwMode="auto">
          <a:xfrm>
            <a:off x="2790825" y="1692275"/>
            <a:ext cx="1257300" cy="10572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>
                <a:latin typeface="Arial" charset="0"/>
                <a:ea typeface="Calibri" pitchFamily="34" charset="0"/>
                <a:cs typeface="Times New Roman" pitchFamily="18" charset="0"/>
              </a:rPr>
              <a:t>Русская </a:t>
            </a:r>
          </a:p>
          <a:p>
            <a:pPr algn="ctr"/>
            <a:r>
              <a:rPr lang="ru-RU" altLang="ru-RU" sz="1400" b="1">
                <a:latin typeface="Arial" charset="0"/>
                <a:ea typeface="Calibri" pitchFamily="34" charset="0"/>
                <a:cs typeface="Times New Roman" pitchFamily="18" charset="0"/>
              </a:rPr>
              <a:t>народная</a:t>
            </a:r>
          </a:p>
          <a:p>
            <a:pPr algn="ctr"/>
            <a:r>
              <a:rPr lang="ru-RU" altLang="ru-RU" sz="1400" b="1">
                <a:latin typeface="Arial" charset="0"/>
                <a:ea typeface="Calibri" pitchFamily="34" charset="0"/>
                <a:cs typeface="Times New Roman" pitchFamily="18" charset="0"/>
              </a:rPr>
              <a:t>песня</a:t>
            </a:r>
          </a:p>
        </p:txBody>
      </p:sp>
      <p:sp>
        <p:nvSpPr>
          <p:cNvPr id="10247" name="AutoShape 100"/>
          <p:cNvSpPr>
            <a:spLocks noChangeArrowheads="1"/>
          </p:cNvSpPr>
          <p:nvPr/>
        </p:nvSpPr>
        <p:spPr bwMode="auto">
          <a:xfrm>
            <a:off x="5511658" y="1789650"/>
            <a:ext cx="1533525" cy="10572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>
                <a:latin typeface="Arial" charset="0"/>
                <a:ea typeface="Calibri" pitchFamily="34" charset="0"/>
                <a:cs typeface="Times New Roman" pitchFamily="18" charset="0"/>
              </a:rPr>
              <a:t>Быт старины и занятия людей</a:t>
            </a:r>
          </a:p>
        </p:txBody>
      </p:sp>
      <p:sp>
        <p:nvSpPr>
          <p:cNvPr id="10248" name="AutoShape 101"/>
          <p:cNvSpPr>
            <a:spLocks noChangeArrowheads="1"/>
          </p:cNvSpPr>
          <p:nvPr/>
        </p:nvSpPr>
        <p:spPr bwMode="auto">
          <a:xfrm>
            <a:off x="7674372" y="3043238"/>
            <a:ext cx="1428750" cy="914400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200" b="1" dirty="0">
                <a:latin typeface="Arial" charset="0"/>
                <a:ea typeface="Calibri" pitchFamily="34" charset="0"/>
                <a:cs typeface="Times New Roman" pitchFamily="18" charset="0"/>
              </a:rPr>
              <a:t>Обогащение предметно развивающей среды</a:t>
            </a:r>
          </a:p>
        </p:txBody>
      </p:sp>
      <p:sp>
        <p:nvSpPr>
          <p:cNvPr id="10249" name="AutoShape 105"/>
          <p:cNvSpPr>
            <a:spLocks noChangeArrowheads="1"/>
          </p:cNvSpPr>
          <p:nvPr/>
        </p:nvSpPr>
        <p:spPr bwMode="auto">
          <a:xfrm>
            <a:off x="867920" y="5134709"/>
            <a:ext cx="1431925" cy="914400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 dirty="0">
                <a:latin typeface="Arial" charset="0"/>
                <a:ea typeface="Calibri" pitchFamily="34" charset="0"/>
                <a:cs typeface="Times New Roman" pitchFamily="18" charset="0"/>
              </a:rPr>
              <a:t>Устное народное творчество</a:t>
            </a:r>
          </a:p>
        </p:txBody>
      </p:sp>
      <p:sp>
        <p:nvSpPr>
          <p:cNvPr id="10252" name="AutoShape 103"/>
          <p:cNvSpPr>
            <a:spLocks noChangeArrowheads="1"/>
          </p:cNvSpPr>
          <p:nvPr/>
        </p:nvSpPr>
        <p:spPr bwMode="auto">
          <a:xfrm>
            <a:off x="4235450" y="5302250"/>
            <a:ext cx="1543050" cy="9144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>
                <a:latin typeface="Arial" charset="0"/>
                <a:ea typeface="Calibri" pitchFamily="34" charset="0"/>
                <a:cs typeface="Times New Roman" pitchFamily="18" charset="0"/>
              </a:rPr>
              <a:t>Декоративно – прикладное искусство</a:t>
            </a:r>
          </a:p>
        </p:txBody>
      </p:sp>
      <p:sp>
        <p:nvSpPr>
          <p:cNvPr id="10253" name="AutoShape 102"/>
          <p:cNvSpPr>
            <a:spLocks noChangeArrowheads="1"/>
          </p:cNvSpPr>
          <p:nvPr/>
        </p:nvSpPr>
        <p:spPr bwMode="auto">
          <a:xfrm>
            <a:off x="6657975" y="5125125"/>
            <a:ext cx="1633538" cy="914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400" b="1" dirty="0">
                <a:latin typeface="Arial" charset="0"/>
                <a:ea typeface="Calibri" pitchFamily="34" charset="0"/>
                <a:cs typeface="Times New Roman" pitchFamily="18" charset="0"/>
              </a:rPr>
              <a:t>Традиционные и обрядовые праздники</a:t>
            </a:r>
          </a:p>
        </p:txBody>
      </p:sp>
      <p:cxnSp>
        <p:nvCxnSpPr>
          <p:cNvPr id="10255" name="AutoShape 108"/>
          <p:cNvCxnSpPr>
            <a:cxnSpLocks noChangeShapeType="1"/>
          </p:cNvCxnSpPr>
          <p:nvPr/>
        </p:nvCxnSpPr>
        <p:spPr bwMode="auto">
          <a:xfrm>
            <a:off x="4625975" y="4473575"/>
            <a:ext cx="79375" cy="819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56" name="AutoShape 109"/>
          <p:cNvCxnSpPr>
            <a:cxnSpLocks noChangeShapeType="1"/>
          </p:cNvCxnSpPr>
          <p:nvPr/>
        </p:nvCxnSpPr>
        <p:spPr bwMode="auto">
          <a:xfrm>
            <a:off x="5253038" y="4217591"/>
            <a:ext cx="1682750" cy="10044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58" name="AutoShape 111"/>
          <p:cNvCxnSpPr>
            <a:cxnSpLocks noChangeShapeType="1"/>
          </p:cNvCxnSpPr>
          <p:nvPr/>
        </p:nvCxnSpPr>
        <p:spPr bwMode="auto">
          <a:xfrm>
            <a:off x="5148263" y="3500439"/>
            <a:ext cx="2880121" cy="38947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59" name="AutoShape 112"/>
          <p:cNvCxnSpPr>
            <a:cxnSpLocks noChangeShapeType="1"/>
          </p:cNvCxnSpPr>
          <p:nvPr/>
        </p:nvCxnSpPr>
        <p:spPr bwMode="auto">
          <a:xfrm flipV="1">
            <a:off x="4787900" y="2846926"/>
            <a:ext cx="794289" cy="6535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60" name="AutoShape 113"/>
          <p:cNvCxnSpPr>
            <a:cxnSpLocks noChangeShapeType="1"/>
          </p:cNvCxnSpPr>
          <p:nvPr/>
        </p:nvCxnSpPr>
        <p:spPr bwMode="auto">
          <a:xfrm flipH="1" flipV="1">
            <a:off x="3419475" y="2749550"/>
            <a:ext cx="792163" cy="679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61" name="AutoShape 114"/>
          <p:cNvCxnSpPr>
            <a:cxnSpLocks noChangeShapeType="1"/>
          </p:cNvCxnSpPr>
          <p:nvPr/>
        </p:nvCxnSpPr>
        <p:spPr bwMode="auto">
          <a:xfrm flipH="1" flipV="1">
            <a:off x="1537494" y="3271043"/>
            <a:ext cx="2074070" cy="2405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62" name="AutoShape 115"/>
          <p:cNvCxnSpPr>
            <a:cxnSpLocks noChangeShapeType="1"/>
          </p:cNvCxnSpPr>
          <p:nvPr/>
        </p:nvCxnSpPr>
        <p:spPr bwMode="auto">
          <a:xfrm flipH="1">
            <a:off x="2011363" y="4121091"/>
            <a:ext cx="1433567" cy="1004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263" name="Rectangle 116"/>
          <p:cNvSpPr>
            <a:spLocks noChangeArrowheads="1"/>
          </p:cNvSpPr>
          <p:nvPr/>
        </p:nvSpPr>
        <p:spPr bwMode="auto">
          <a:xfrm>
            <a:off x="-98425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10264" name="Rectangle 126"/>
          <p:cNvSpPr>
            <a:spLocks noChangeArrowheads="1"/>
          </p:cNvSpPr>
          <p:nvPr/>
        </p:nvSpPr>
        <p:spPr bwMode="auto">
          <a:xfrm>
            <a:off x="-98425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8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65" name="Rectangle 128"/>
          <p:cNvSpPr>
            <a:spLocks noChangeArrowheads="1"/>
          </p:cNvSpPr>
          <p:nvPr/>
        </p:nvSpPr>
        <p:spPr bwMode="auto">
          <a:xfrm>
            <a:off x="-98425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81075"/>
            <a:ext cx="7886700" cy="7096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0000"/>
                </a:solidFill>
              </a:rPr>
              <a:t/>
            </a:r>
            <a:br>
              <a:rPr lang="ru-RU" sz="3600" b="1" i="1" dirty="0" smtClean="0">
                <a:solidFill>
                  <a:srgbClr val="000000"/>
                </a:solidFill>
              </a:rPr>
            </a:br>
            <a:r>
              <a:rPr lang="ru-RU" sz="3600" b="1" i="1" dirty="0" smtClean="0">
                <a:solidFill>
                  <a:srgbClr val="000000"/>
                </a:solidFill>
              </a:rPr>
              <a:t/>
            </a:r>
            <a:br>
              <a:rPr lang="ru-RU" sz="3600" b="1" i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Создание </a:t>
            </a:r>
            <a:r>
              <a:rPr lang="ru-RU" sz="3600" b="1" dirty="0" smtClean="0">
                <a:solidFill>
                  <a:srgbClr val="C00000"/>
                </a:solidFill>
              </a:rPr>
              <a:t>развивающей среды: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Наша </a:t>
            </a:r>
            <a:r>
              <a:rPr lang="ru-RU" sz="3600" b="1" dirty="0">
                <a:solidFill>
                  <a:srgbClr val="C00000"/>
                </a:solidFill>
              </a:rPr>
              <a:t>изба ровно тепла.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Домом жить – не лукошко шить.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Домом жить – не </a:t>
            </a:r>
            <a:r>
              <a:rPr lang="ru-RU" sz="3600" b="1" dirty="0" err="1">
                <a:solidFill>
                  <a:srgbClr val="C00000"/>
                </a:solidFill>
              </a:rPr>
              <a:t>развеся</a:t>
            </a:r>
            <a:r>
              <a:rPr lang="ru-RU" sz="3600" b="1" dirty="0">
                <a:solidFill>
                  <a:srgbClr val="C00000"/>
                </a:solidFill>
              </a:rPr>
              <a:t> уши ходить.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Домом жить – обо всем тужить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852738"/>
            <a:ext cx="3384550" cy="3557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3300"/>
              </a:buClr>
              <a:buFontTx/>
              <a:buNone/>
            </a:pPr>
            <a:r>
              <a:rPr lang="ru-RU" altLang="ru-RU" b="1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</p:txBody>
      </p:sp>
      <p:sp>
        <p:nvSpPr>
          <p:cNvPr id="131107" name="Text Box 35"/>
          <p:cNvSpPr txBox="1">
            <a:spLocks noChangeArrowheads="1"/>
          </p:cNvSpPr>
          <p:nvPr/>
        </p:nvSpPr>
        <p:spPr bwMode="auto">
          <a:xfrm>
            <a:off x="5076056" y="3005709"/>
            <a:ext cx="3960813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3130844"/>
            <a:ext cx="5724128" cy="354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463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Хлебом - солью привечаем,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Самовар на стол несем, 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Мы за чаем не скучаем,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Говорим о том, о сем.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altLang="ru-RU" sz="3600" b="1" dirty="0">
              <a:solidFill>
                <a:srgbClr val="C00000"/>
              </a:solidFill>
            </a:endParaRPr>
          </a:p>
        </p:txBody>
      </p:sp>
      <p:sp>
        <p:nvSpPr>
          <p:cNvPr id="14339" name="Рисунок SmartArt 1"/>
          <p:cNvSpPr>
            <a:spLocks noGrp="1" noTextEdit="1"/>
          </p:cNvSpPr>
          <p:nvPr>
            <p:ph type="dgm" idx="1"/>
          </p:nvPr>
        </p:nvSpPr>
        <p:spPr>
          <a:xfrm>
            <a:off x="457200" y="2205038"/>
            <a:ext cx="8229600" cy="4495800"/>
          </a:xfrm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05364"/>
            <a:ext cx="6867636" cy="409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4775</TotalTime>
  <Words>673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DFKai-SB</vt:lpstr>
      <vt:lpstr>Garamond</vt:lpstr>
      <vt:lpstr>Monotype Corsiva</vt:lpstr>
      <vt:lpstr>Times New Roman</vt:lpstr>
      <vt:lpstr>Wingdings</vt:lpstr>
      <vt:lpstr>Office Theme</vt:lpstr>
      <vt:lpstr>Презентация PowerPoint</vt:lpstr>
      <vt:lpstr>Презентация PowerPoint</vt:lpstr>
      <vt:lpstr>Краткая аннотация</vt:lpstr>
      <vt:lpstr>Цель: привлечение детей дошкольного возраста к народной культуре, воспитание на народных традициях и обрядах.</vt:lpstr>
      <vt:lpstr> Условия развития творческого начала дошкольников средствами музыкального фольклора: </vt:lpstr>
      <vt:lpstr>Формы проведения занятий</vt:lpstr>
      <vt:lpstr>Направление по теме: «Приобщение детей к                            истокам русской народной культуры»</vt:lpstr>
      <vt:lpstr>  Создание развивающей среды:  Наша изба ровно тепла. Домом жить – не лукошко шить. Домом жить – не развеся уши ходить. Домом жить – обо всем тужить.</vt:lpstr>
      <vt:lpstr>Хлебом - солью привечаем, Самовар на стол несем,  Мы за чаем не скучаем, Говорим о том, о сем. </vt:lpstr>
      <vt:lpstr>  Осень – щедрая хозяйка, всё нам дарит без утайки: Тыквы, яблоки, арбузы, виноград и кукурузу. Варит джемы и варенье, разносолы, угощенья. Осень – добрая подруга! Пир горой на всю округу!</vt:lpstr>
      <vt:lpstr>МУЗЫКАЛЬНЫЙ УГОЛОК Музыкальные инструменты вызывают у ребенка большой интерес. Детское музицирование расширяет сферу музыкальной деятельности дошкольников, повышает интерес к занятиям музыкой, способствует развитию музыкальной памяти, внимания, помогает преодолению излишней застенчивости, скованности, расширяет музыкальное воспитание ребенка. </vt:lpstr>
      <vt:lpstr>      Для многих детей игра на музыкальных инструментах помогает передать чувство, внутренний духовный мир. Это прекрасное средство  не только индивидуального эмоционального развития, но и развития мышления, творческой инициативы, сознательных отношений между детьми, поэтому этой работе в ДОУ уделяется большое внимание </vt:lpstr>
      <vt:lpstr>В работе применяю разнообразные методы и приемы:   Показ иллюстраций,  Игрушек,  Использование музыкально – дидактических игр,  Имеется  база детских музыкальных инструментов.   </vt:lpstr>
      <vt:lpstr>Занимаемся устным народным творчеством. Показывая детскую люльку, разучиваем колыбельные песни. </vt:lpstr>
      <vt:lpstr>Домовой за печкой жил С ребятишками дружил, Он хозяйке помогал, Всех гостей он развлекал. Он за печкою сидит. Иногда слегка ворчит, А вообще он удалой Самый лучший домовой. </vt:lpstr>
      <vt:lpstr> На занятиях я разучиваю  с детьми частушки, хороводы. </vt:lpstr>
      <vt:lpstr>НАШИ ПРАЗДНИКИ</vt:lpstr>
      <vt:lpstr>         В процессе поиска эффективных методик для эмоционального и творческого развития детей меня заинтересовала музыкально – педагогическая система «элементарного музицирования» Карла Орфа, и я стала использовать ее элементы, как обязательный компонент непосредственно образовательной деятельности.      Я в своей работе опираюсь на разработанные Орфом  упражнения, песенки и пьесы, которые можно изменять, варьировать или придумывать вместе с детьми. Интересный материал побуждает ребенка сочинять, импровизировать, фантазировать. Дети с большим удовольствием играют на нетрадиционных музыкальных инструментах, иллюстрируя музыкальный рисунок музыкального произведения. </vt:lpstr>
      <vt:lpstr>Презентация PowerPoint</vt:lpstr>
      <vt:lpstr>Презентация PowerPoint</vt:lpstr>
      <vt:lpstr>Презентация PowerPoint</vt:lpstr>
      <vt:lpstr>Приглашаем в гости к нам,</vt:lpstr>
    </vt:vector>
  </TitlesOfParts>
  <Company>UCL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107</cp:revision>
  <dcterms:created xsi:type="dcterms:W3CDTF">2011-03-16T14:44:27Z</dcterms:created>
  <dcterms:modified xsi:type="dcterms:W3CDTF">2022-03-17T12:06:52Z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0008004c140000000000010250600207f5000400038000</vt:lpwstr>
  </property>
</Properties>
</file>