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7" r:id="rId1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9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958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536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25504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746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05467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0323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8587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5536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72465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6F2F9F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7575" y="1474723"/>
            <a:ext cx="3880484" cy="4072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5567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34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41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778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12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613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084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173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272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108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akyli.ru/2014/03/22/boyare-starinnaya-russkaya-narodnaya-igr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arakyli.ru/2014/06/29/zhnecy-i-paxari-igra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1146175"/>
            <a:ext cx="88392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b="1" dirty="0">
                <a:solidFill>
                  <a:srgbClr val="C00000"/>
                </a:solidFill>
              </a:rPr>
              <a:t>Русские</a:t>
            </a:r>
            <a:r>
              <a:rPr sz="4400" b="1" spc="-100" dirty="0">
                <a:solidFill>
                  <a:srgbClr val="C00000"/>
                </a:solidFill>
              </a:rPr>
              <a:t> </a:t>
            </a:r>
            <a:r>
              <a:rPr sz="4400" b="1" dirty="0">
                <a:solidFill>
                  <a:srgbClr val="C00000"/>
                </a:solidFill>
              </a:rPr>
              <a:t>народные</a:t>
            </a:r>
          </a:p>
          <a:p>
            <a:pPr algn="ctr">
              <a:lnSpc>
                <a:spcPct val="100000"/>
              </a:lnSpc>
            </a:pPr>
            <a:r>
              <a:rPr sz="4400" b="1" dirty="0">
                <a:solidFill>
                  <a:srgbClr val="C00000"/>
                </a:solidFill>
              </a:rPr>
              <a:t>подвижные</a:t>
            </a:r>
            <a:r>
              <a:rPr sz="4400" b="1" spc="-114" dirty="0">
                <a:solidFill>
                  <a:srgbClr val="C00000"/>
                </a:solidFill>
              </a:rPr>
              <a:t> </a:t>
            </a:r>
            <a:r>
              <a:rPr sz="4400" b="1" dirty="0">
                <a:solidFill>
                  <a:srgbClr val="C00000"/>
                </a:solidFill>
              </a:rPr>
              <a:t>игры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2819400"/>
            <a:ext cx="6477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1" y="624110"/>
            <a:ext cx="7162800" cy="794576"/>
          </a:xfrm>
          <a:prstGeom prst="rect">
            <a:avLst/>
          </a:prstGeom>
        </p:spPr>
        <p:txBody>
          <a:bodyPr vert="horz" wrap="square" lIns="0" tIns="238252" rIns="0" bIns="0" rtlCol="0">
            <a:spAutoFit/>
          </a:bodyPr>
          <a:lstStyle/>
          <a:p>
            <a:pPr marL="2262505">
              <a:lnSpc>
                <a:spcPct val="100000"/>
              </a:lnSpc>
            </a:pPr>
            <a:r>
              <a:rPr sz="3600" b="1" dirty="0" err="1" smtClean="0">
                <a:solidFill>
                  <a:schemeClr val="accent1"/>
                </a:solidFill>
              </a:rPr>
              <a:t>Заклички</a:t>
            </a:r>
            <a:endParaRPr sz="3600" b="1" dirty="0">
              <a:solidFill>
                <a:schemeClr val="accent1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905001" y="1828800"/>
            <a:ext cx="6629400" cy="4639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indent="571500" algn="just">
              <a:lnSpc>
                <a:spcPts val="1340"/>
              </a:lnSpc>
            </a:pPr>
            <a:r>
              <a:rPr spc="-5" dirty="0"/>
              <a:t>Заклички </a:t>
            </a:r>
            <a:r>
              <a:rPr dirty="0"/>
              <a:t>– </a:t>
            </a:r>
            <a:r>
              <a:rPr spc="-5" dirty="0"/>
              <a:t>небольшие </a:t>
            </a:r>
            <a:r>
              <a:rPr spc="5" dirty="0"/>
              <a:t>песенки, </a:t>
            </a:r>
            <a:r>
              <a:rPr spc="-10" dirty="0"/>
              <a:t>предназначенные </a:t>
            </a:r>
            <a:r>
              <a:rPr dirty="0"/>
              <a:t>для  </a:t>
            </a:r>
            <a:r>
              <a:rPr spc="-5" dirty="0"/>
              <a:t>распевания </a:t>
            </a:r>
            <a:r>
              <a:rPr spc="-10" dirty="0"/>
              <a:t>группой </a:t>
            </a:r>
            <a:r>
              <a:rPr dirty="0"/>
              <a:t>детей. Многие из </a:t>
            </a:r>
            <a:r>
              <a:rPr spc="-5" dirty="0"/>
              <a:t>них </a:t>
            </a:r>
            <a:r>
              <a:rPr spc="-10" dirty="0"/>
              <a:t>сопровождаются  </a:t>
            </a:r>
            <a:r>
              <a:rPr spc="-5" dirty="0"/>
              <a:t>игровыми </a:t>
            </a:r>
            <a:r>
              <a:rPr dirty="0"/>
              <a:t>действиями, </a:t>
            </a:r>
            <a:r>
              <a:rPr spc="-5" dirty="0"/>
              <a:t>имитирующими </a:t>
            </a:r>
            <a:r>
              <a:rPr dirty="0"/>
              <a:t>процесс </a:t>
            </a:r>
            <a:r>
              <a:rPr spc="-10" dirty="0"/>
              <a:t>крестьянского  </a:t>
            </a:r>
            <a:r>
              <a:rPr spc="-20" dirty="0"/>
              <a:t>труда.</a:t>
            </a:r>
          </a:p>
          <a:p>
            <a:pPr marL="12700" marR="5080" indent="571500" algn="just">
              <a:lnSpc>
                <a:spcPct val="80000"/>
              </a:lnSpc>
              <a:spcBef>
                <a:spcPts val="345"/>
              </a:spcBef>
            </a:pPr>
            <a:r>
              <a:rPr spc="5" dirty="0"/>
              <a:t>Все </a:t>
            </a:r>
            <a:r>
              <a:rPr spc="-5" dirty="0"/>
              <a:t>явления </a:t>
            </a:r>
            <a:r>
              <a:rPr dirty="0"/>
              <a:t>и силы </a:t>
            </a:r>
            <a:r>
              <a:rPr spc="-10" dirty="0"/>
              <a:t>природы: </a:t>
            </a:r>
            <a:r>
              <a:rPr spc="-5" dirty="0"/>
              <a:t>солнце, радуга, гром, </a:t>
            </a:r>
            <a:r>
              <a:rPr spc="-10" dirty="0"/>
              <a:t>дождь,  </a:t>
            </a:r>
            <a:r>
              <a:rPr spc="-5" dirty="0"/>
              <a:t>ветер, </a:t>
            </a:r>
            <a:r>
              <a:rPr dirty="0"/>
              <a:t>а </a:t>
            </a:r>
            <a:r>
              <a:rPr spc="-5" dirty="0"/>
              <a:t>также </a:t>
            </a:r>
            <a:r>
              <a:rPr dirty="0"/>
              <a:t>времена </a:t>
            </a:r>
            <a:r>
              <a:rPr spc="-20" dirty="0"/>
              <a:t>года: </a:t>
            </a:r>
            <a:r>
              <a:rPr dirty="0"/>
              <a:t>весна, </a:t>
            </a:r>
            <a:r>
              <a:rPr spc="-10" dirty="0"/>
              <a:t>лето, </a:t>
            </a:r>
            <a:r>
              <a:rPr spc="5" dirty="0"/>
              <a:t>осень, </a:t>
            </a:r>
            <a:r>
              <a:rPr spc="-10" dirty="0"/>
              <a:t>зима </a:t>
            </a:r>
            <a:r>
              <a:rPr dirty="0"/>
              <a:t>– </a:t>
            </a:r>
            <a:r>
              <a:rPr spc="-15" dirty="0"/>
              <a:t>живут </a:t>
            </a:r>
            <a:r>
              <a:rPr dirty="0"/>
              <a:t>в  </a:t>
            </a:r>
            <a:r>
              <a:rPr spc="-5" dirty="0"/>
              <a:t>закличке </a:t>
            </a:r>
            <a:r>
              <a:rPr spc="-15" dirty="0"/>
              <a:t>как </a:t>
            </a:r>
            <a:r>
              <a:rPr spc="-10" dirty="0"/>
              <a:t>одушевленные </a:t>
            </a:r>
            <a:r>
              <a:rPr spc="-5" dirty="0"/>
              <a:t>существа. Ребенок </a:t>
            </a:r>
            <a:r>
              <a:rPr spc="5" dirty="0"/>
              <a:t>сам </a:t>
            </a:r>
            <a:r>
              <a:rPr spc="-5" dirty="0"/>
              <a:t>вступает </a:t>
            </a:r>
            <a:r>
              <a:rPr dirty="0"/>
              <a:t>с  </a:t>
            </a:r>
            <a:r>
              <a:rPr spc="-5" dirty="0"/>
              <a:t>ними </a:t>
            </a:r>
            <a:r>
              <a:rPr dirty="0"/>
              <a:t>в </a:t>
            </a:r>
            <a:r>
              <a:rPr spc="-25" dirty="0"/>
              <a:t>контакт, </a:t>
            </a:r>
            <a:r>
              <a:rPr spc="-10" dirty="0"/>
              <a:t>сговор: </a:t>
            </a:r>
            <a:r>
              <a:rPr spc="-5" dirty="0"/>
              <a:t>солнце </a:t>
            </a:r>
            <a:r>
              <a:rPr dirty="0"/>
              <a:t>просит о тепле и </a:t>
            </a:r>
            <a:r>
              <a:rPr spc="-5" dirty="0"/>
              <a:t>ласке, </a:t>
            </a:r>
            <a:r>
              <a:rPr dirty="0"/>
              <a:t>о </a:t>
            </a:r>
            <a:r>
              <a:rPr spc="-10" dirty="0"/>
              <a:t>щедром  </a:t>
            </a:r>
            <a:r>
              <a:rPr spc="-5" dirty="0"/>
              <a:t>лете; радугу </a:t>
            </a:r>
            <a:r>
              <a:rPr dirty="0"/>
              <a:t>– </a:t>
            </a:r>
            <a:r>
              <a:rPr spc="-5" dirty="0"/>
              <a:t>«перебить </a:t>
            </a:r>
            <a:r>
              <a:rPr spc="-10" dirty="0"/>
              <a:t>дождя»; гром </a:t>
            </a:r>
            <a:r>
              <a:rPr dirty="0"/>
              <a:t>– </a:t>
            </a:r>
            <a:r>
              <a:rPr spc="-5" dirty="0"/>
              <a:t>пожалеть </a:t>
            </a:r>
            <a:r>
              <a:rPr spc="-10" dirty="0"/>
              <a:t>дом, </a:t>
            </a:r>
            <a:r>
              <a:rPr dirty="0"/>
              <a:t>не </a:t>
            </a:r>
            <a:r>
              <a:rPr spc="-10" dirty="0"/>
              <a:t>пугать  </a:t>
            </a:r>
            <a:r>
              <a:rPr spc="-15" dirty="0"/>
              <a:t>конец, </a:t>
            </a:r>
            <a:r>
              <a:rPr dirty="0"/>
              <a:t>гусей, детей; </a:t>
            </a:r>
            <a:r>
              <a:rPr spc="-10" dirty="0"/>
              <a:t>подсказывает дождю, что поливать </a:t>
            </a:r>
            <a:r>
              <a:rPr dirty="0"/>
              <a:t>и </a:t>
            </a:r>
            <a:r>
              <a:rPr spc="-30" dirty="0"/>
              <a:t>сколько  </a:t>
            </a:r>
            <a:r>
              <a:rPr spc="-15" dirty="0"/>
              <a:t>воды </a:t>
            </a:r>
            <a:r>
              <a:rPr spc="-5" dirty="0"/>
              <a:t>вылить; обещает за исправную </a:t>
            </a:r>
            <a:r>
              <a:rPr spc="-10" dirty="0"/>
              <a:t>работу подарок </a:t>
            </a:r>
            <a:r>
              <a:rPr dirty="0"/>
              <a:t>– </a:t>
            </a:r>
            <a:r>
              <a:rPr spc="-5" dirty="0"/>
              <a:t>сварить  </a:t>
            </a:r>
            <a:r>
              <a:rPr dirty="0"/>
              <a:t>борщик, </a:t>
            </a:r>
            <a:r>
              <a:rPr spc="-10" dirty="0"/>
              <a:t>дать</a:t>
            </a:r>
            <a:r>
              <a:rPr spc="-130" dirty="0"/>
              <a:t> </a:t>
            </a:r>
            <a:r>
              <a:rPr spc="-5" dirty="0"/>
              <a:t>огуречик.</a:t>
            </a:r>
          </a:p>
          <a:p>
            <a:pPr marL="12700" marR="5080" indent="571500" algn="just">
              <a:lnSpc>
                <a:spcPct val="80000"/>
              </a:lnSpc>
              <a:spcBef>
                <a:spcPts val="335"/>
              </a:spcBef>
            </a:pPr>
            <a:r>
              <a:rPr dirty="0"/>
              <a:t>В </a:t>
            </a:r>
            <a:r>
              <a:rPr spc="-5" dirty="0"/>
              <a:t>закличке </a:t>
            </a:r>
            <a:r>
              <a:rPr dirty="0"/>
              <a:t>не </a:t>
            </a:r>
            <a:r>
              <a:rPr spc="-5" dirty="0"/>
              <a:t>просто обращение </a:t>
            </a:r>
            <a:r>
              <a:rPr dirty="0"/>
              <a:t>к </a:t>
            </a:r>
            <a:r>
              <a:rPr spc="-10" dirty="0"/>
              <a:t>природным </a:t>
            </a:r>
            <a:r>
              <a:rPr spc="-5" dirty="0"/>
              <a:t>стихиям,  </a:t>
            </a:r>
            <a:r>
              <a:rPr dirty="0"/>
              <a:t>но </a:t>
            </a:r>
            <a:r>
              <a:rPr spc="-5" dirty="0"/>
              <a:t>выраженная </a:t>
            </a:r>
            <a:r>
              <a:rPr dirty="0"/>
              <a:t>в </a:t>
            </a:r>
            <a:r>
              <a:rPr spc="-5" dirty="0"/>
              <a:t>слове, </a:t>
            </a:r>
            <a:r>
              <a:rPr dirty="0"/>
              <a:t>ритме, </a:t>
            </a:r>
            <a:r>
              <a:rPr spc="-5" dirty="0"/>
              <a:t>интонации гамма чувств </a:t>
            </a:r>
            <a:r>
              <a:rPr dirty="0"/>
              <a:t>–  </a:t>
            </a:r>
            <a:r>
              <a:rPr spc="-5" dirty="0"/>
              <a:t>переживаний, </a:t>
            </a:r>
            <a:r>
              <a:rPr dirty="0"/>
              <a:t>восхищения, нежности, </a:t>
            </a:r>
            <a:r>
              <a:rPr spc="-5" dirty="0"/>
              <a:t>восторга. </a:t>
            </a:r>
            <a:r>
              <a:rPr dirty="0"/>
              <a:t>Эмоции радости,  </a:t>
            </a:r>
            <a:r>
              <a:rPr spc="-5" dirty="0"/>
              <a:t>доверия, убежденности </a:t>
            </a:r>
            <a:r>
              <a:rPr dirty="0"/>
              <a:t>в </a:t>
            </a:r>
            <a:r>
              <a:rPr spc="-10" dirty="0"/>
              <a:t>хорошем заложены </a:t>
            </a:r>
            <a:r>
              <a:rPr dirty="0"/>
              <a:t>в самом </a:t>
            </a:r>
            <a:r>
              <a:rPr spc="5" dirty="0"/>
              <a:t>строе </a:t>
            </a:r>
            <a:r>
              <a:rPr spc="180" dirty="0"/>
              <a:t> </a:t>
            </a:r>
            <a:r>
              <a:rPr spc="-5" dirty="0"/>
              <a:t>стиха</a:t>
            </a:r>
          </a:p>
          <a:p>
            <a:pPr marL="12700" marR="5715">
              <a:lnSpc>
                <a:spcPct val="80000"/>
              </a:lnSpc>
            </a:pPr>
            <a:r>
              <a:rPr dirty="0"/>
              <a:t>– </a:t>
            </a:r>
            <a:r>
              <a:rPr lang="ru-RU" dirty="0" smtClean="0"/>
              <a:t>В</a:t>
            </a:r>
            <a:r>
              <a:rPr dirty="0" smtClean="0"/>
              <a:t> </a:t>
            </a:r>
            <a:r>
              <a:rPr spc="-5" dirty="0"/>
              <a:t>волнообразных </a:t>
            </a:r>
            <a:r>
              <a:rPr spc="-10" dirty="0"/>
              <a:t>повторах, </a:t>
            </a:r>
            <a:r>
              <a:rPr dirty="0"/>
              <a:t>в смене </a:t>
            </a:r>
            <a:r>
              <a:rPr spc="-5" dirty="0"/>
              <a:t>картинок-просьб, </a:t>
            </a:r>
            <a:r>
              <a:rPr dirty="0"/>
              <a:t>в ритме –  </a:t>
            </a:r>
            <a:r>
              <a:rPr spc="-15" dirty="0"/>
              <a:t>бойком, </a:t>
            </a:r>
            <a:r>
              <a:rPr dirty="0"/>
              <a:t>задорном, в </a:t>
            </a:r>
            <a:r>
              <a:rPr spc="-10" dirty="0"/>
              <a:t>звучании </a:t>
            </a:r>
            <a:r>
              <a:rPr spc="-5" dirty="0"/>
              <a:t>каждой строчки, </a:t>
            </a:r>
            <a:r>
              <a:rPr spc="-10" dirty="0"/>
              <a:t>каждого</a:t>
            </a:r>
            <a:r>
              <a:rPr spc="-105" dirty="0"/>
              <a:t> </a:t>
            </a:r>
            <a:r>
              <a:rPr spc="-5" dirty="0"/>
              <a:t>слова.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599" y="609600"/>
            <a:ext cx="7162801" cy="129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algn="ctr">
              <a:lnSpc>
                <a:spcPts val="3329"/>
              </a:lnSpc>
            </a:pPr>
            <a:r>
              <a:rPr b="1" spc="-5" dirty="0">
                <a:solidFill>
                  <a:schemeClr val="accent1"/>
                </a:solidFill>
              </a:rPr>
              <a:t>Детские сговоры и жеребьевки</a:t>
            </a:r>
            <a:r>
              <a:rPr b="1" spc="5" dirty="0">
                <a:solidFill>
                  <a:schemeClr val="accent1"/>
                </a:solidFill>
              </a:rPr>
              <a:t> </a:t>
            </a:r>
            <a:r>
              <a:rPr b="1" spc="-5" dirty="0">
                <a:solidFill>
                  <a:schemeClr val="accent1"/>
                </a:solidFill>
              </a:rPr>
              <a:t>для</a:t>
            </a:r>
          </a:p>
          <a:p>
            <a:pPr marL="6350" algn="ctr">
              <a:lnSpc>
                <a:spcPts val="3329"/>
              </a:lnSpc>
            </a:pPr>
            <a:r>
              <a:rPr b="1" spc="-5" dirty="0">
                <a:solidFill>
                  <a:schemeClr val="accent1"/>
                </a:solidFill>
              </a:rPr>
              <a:t>деления на</a:t>
            </a:r>
            <a:r>
              <a:rPr b="1" spc="-55" dirty="0">
                <a:solidFill>
                  <a:schemeClr val="accent1"/>
                </a:solidFill>
              </a:rPr>
              <a:t> </a:t>
            </a:r>
            <a:r>
              <a:rPr b="1" spc="-5" dirty="0">
                <a:solidFill>
                  <a:schemeClr val="accent1"/>
                </a:solidFill>
              </a:rPr>
              <a:t>команды</a:t>
            </a:r>
          </a:p>
        </p:txBody>
      </p:sp>
      <p:sp>
        <p:nvSpPr>
          <p:cNvPr id="3" name="object 3"/>
          <p:cNvSpPr/>
          <p:nvPr/>
        </p:nvSpPr>
        <p:spPr>
          <a:xfrm>
            <a:off x="1731772" y="5668314"/>
            <a:ext cx="1983105" cy="0"/>
          </a:xfrm>
          <a:custGeom>
            <a:avLst/>
            <a:gdLst/>
            <a:ahLst/>
            <a:cxnLst/>
            <a:rect l="l" t="t" r="r" b="b"/>
            <a:pathLst>
              <a:path w="1983104">
                <a:moveTo>
                  <a:pt x="0" y="0"/>
                </a:moveTo>
                <a:lnTo>
                  <a:pt x="1982724" y="0"/>
                </a:lnTo>
              </a:path>
            </a:pathLst>
          </a:custGeom>
          <a:ln w="914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000" y="2057400"/>
            <a:ext cx="7748624" cy="456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985" indent="571500" algn="just">
              <a:lnSpc>
                <a:spcPts val="1510"/>
              </a:lnSpc>
            </a:pP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-15" dirty="0">
                <a:latin typeface="Times New Roman"/>
                <a:cs typeface="Times New Roman"/>
              </a:rPr>
              <a:t>того, </a:t>
            </a:r>
            <a:r>
              <a:rPr sz="1400" spc="-10" dirty="0">
                <a:latin typeface="Times New Roman"/>
                <a:cs typeface="Times New Roman"/>
              </a:rPr>
              <a:t>чтобы </a:t>
            </a:r>
            <a:r>
              <a:rPr sz="1400" dirty="0">
                <a:latin typeface="Times New Roman"/>
                <a:cs typeface="Times New Roman"/>
              </a:rPr>
              <a:t>«честно» </a:t>
            </a:r>
            <a:r>
              <a:rPr sz="1400" spc="-5" dirty="0">
                <a:latin typeface="Times New Roman"/>
                <a:cs typeface="Times New Roman"/>
              </a:rPr>
              <a:t>разделиться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-15" dirty="0">
                <a:latin typeface="Times New Roman"/>
                <a:cs typeface="Times New Roman"/>
              </a:rPr>
              <a:t>команды, </a:t>
            </a:r>
            <a:r>
              <a:rPr sz="1400" dirty="0">
                <a:latin typeface="Times New Roman"/>
                <a:cs typeface="Times New Roman"/>
              </a:rPr>
              <a:t>дети </a:t>
            </a:r>
            <a:r>
              <a:rPr sz="1400" spc="-5" dirty="0">
                <a:latin typeface="Times New Roman"/>
                <a:cs typeface="Times New Roman"/>
              </a:rPr>
              <a:t>на Руси пользовались </a:t>
            </a:r>
            <a:r>
              <a:rPr sz="1400" dirty="0">
                <a:latin typeface="Times New Roman"/>
                <a:cs typeface="Times New Roman"/>
              </a:rPr>
              <a:t>словесными  </a:t>
            </a:r>
            <a:r>
              <a:rPr sz="1400" spc="-5" dirty="0">
                <a:latin typeface="Times New Roman"/>
                <a:cs typeface="Times New Roman"/>
              </a:rPr>
              <a:t>жеребьевками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сговорами. </a:t>
            </a:r>
            <a:r>
              <a:rPr sz="1400" dirty="0">
                <a:latin typeface="Times New Roman"/>
                <a:cs typeface="Times New Roman"/>
              </a:rPr>
              <a:t>Для </a:t>
            </a:r>
            <a:r>
              <a:rPr sz="1400" spc="-15" dirty="0">
                <a:latin typeface="Times New Roman"/>
                <a:cs typeface="Times New Roman"/>
              </a:rPr>
              <a:t>этого </a:t>
            </a:r>
            <a:r>
              <a:rPr sz="1400" spc="-10" dirty="0">
                <a:latin typeface="Times New Roman"/>
                <a:cs typeface="Times New Roman"/>
              </a:rPr>
              <a:t>служил </a:t>
            </a:r>
            <a:r>
              <a:rPr sz="1400" dirty="0">
                <a:latin typeface="Times New Roman"/>
                <a:cs typeface="Times New Roman"/>
              </a:rPr>
              <a:t>вопрос, </a:t>
            </a:r>
            <a:r>
              <a:rPr sz="1400" spc="-10" dirty="0">
                <a:latin typeface="Times New Roman"/>
                <a:cs typeface="Times New Roman"/>
              </a:rPr>
              <a:t>содержавший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себе </a:t>
            </a:r>
            <a:r>
              <a:rPr sz="1400" dirty="0">
                <a:latin typeface="Times New Roman"/>
                <a:cs typeface="Times New Roman"/>
              </a:rPr>
              <a:t>выбор. Вопросы </a:t>
            </a:r>
            <a:r>
              <a:rPr sz="1400" spc="-20" dirty="0">
                <a:latin typeface="Times New Roman"/>
                <a:cs typeface="Times New Roman"/>
              </a:rPr>
              <a:t>могли  </a:t>
            </a:r>
            <a:r>
              <a:rPr sz="1400" dirty="0">
                <a:latin typeface="Times New Roman"/>
                <a:cs typeface="Times New Roman"/>
              </a:rPr>
              <a:t>быть самые разные. </a:t>
            </a:r>
            <a:r>
              <a:rPr sz="1400" spc="-5" dirty="0">
                <a:latin typeface="Times New Roman"/>
                <a:cs typeface="Times New Roman"/>
              </a:rPr>
              <a:t>Рождались </a:t>
            </a:r>
            <a:r>
              <a:rPr sz="1400" dirty="0">
                <a:latin typeface="Times New Roman"/>
                <a:cs typeface="Times New Roman"/>
              </a:rPr>
              <a:t>такие </a:t>
            </a:r>
            <a:r>
              <a:rPr sz="1400" spc="5" dirty="0">
                <a:latin typeface="Times New Roman"/>
                <a:cs typeface="Times New Roman"/>
              </a:rPr>
              <a:t>вопросы, </a:t>
            </a:r>
            <a:r>
              <a:rPr sz="1400" dirty="0">
                <a:latin typeface="Times New Roman"/>
                <a:cs typeface="Times New Roman"/>
              </a:rPr>
              <a:t>обычно, на </a:t>
            </a:r>
            <a:r>
              <a:rPr sz="1400" spc="5" dirty="0">
                <a:latin typeface="Times New Roman"/>
                <a:cs typeface="Times New Roman"/>
              </a:rPr>
              <a:t>основе </a:t>
            </a:r>
            <a:r>
              <a:rPr sz="1400" spc="-5" dirty="0">
                <a:latin typeface="Times New Roman"/>
                <a:cs typeface="Times New Roman"/>
              </a:rPr>
              <a:t>сказок, </a:t>
            </a:r>
            <a:r>
              <a:rPr sz="1400" dirty="0">
                <a:latin typeface="Times New Roman"/>
                <a:cs typeface="Times New Roman"/>
              </a:rPr>
              <a:t>загадок,</a:t>
            </a:r>
            <a:r>
              <a:rPr sz="1400" spc="-18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пословиц: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400" i="1" dirty="0">
                <a:latin typeface="Times New Roman"/>
                <a:cs typeface="Times New Roman"/>
              </a:rPr>
              <a:t>«Солнце красное или </a:t>
            </a:r>
            <a:r>
              <a:rPr sz="1400" i="1" spc="-5" dirty="0">
                <a:latin typeface="Times New Roman"/>
                <a:cs typeface="Times New Roman"/>
              </a:rPr>
              <a:t>месяц</a:t>
            </a:r>
            <a:r>
              <a:rPr sz="1400" i="1" spc="-9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ясный?»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400" i="1" spc="-10" dirty="0">
                <a:latin typeface="Times New Roman"/>
                <a:cs typeface="Times New Roman"/>
              </a:rPr>
              <a:t>«Коня </a:t>
            </a:r>
            <a:r>
              <a:rPr sz="1400" i="1" spc="-5" dirty="0">
                <a:latin typeface="Times New Roman"/>
                <a:cs typeface="Times New Roman"/>
              </a:rPr>
              <a:t>вороного </a:t>
            </a:r>
            <a:r>
              <a:rPr sz="1400" i="1" dirty="0">
                <a:latin typeface="Times New Roman"/>
                <a:cs typeface="Times New Roman"/>
              </a:rPr>
              <a:t>или </a:t>
            </a:r>
            <a:r>
              <a:rPr sz="1400" i="1" spc="-10" dirty="0">
                <a:latin typeface="Times New Roman"/>
                <a:cs typeface="Times New Roman"/>
              </a:rPr>
              <a:t>казака</a:t>
            </a:r>
            <a:r>
              <a:rPr sz="1400" i="1" spc="-11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удалого?»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i="1" dirty="0">
                <a:latin typeface="Times New Roman"/>
                <a:cs typeface="Times New Roman"/>
              </a:rPr>
              <a:t>«Наливное </a:t>
            </a:r>
            <a:r>
              <a:rPr sz="1400" i="1" spc="-15" dirty="0">
                <a:latin typeface="Times New Roman"/>
                <a:cs typeface="Times New Roman"/>
              </a:rPr>
              <a:t>яблочко </a:t>
            </a:r>
            <a:r>
              <a:rPr sz="1400" i="1" dirty="0">
                <a:latin typeface="Times New Roman"/>
                <a:cs typeface="Times New Roman"/>
              </a:rPr>
              <a:t>или </a:t>
            </a:r>
            <a:r>
              <a:rPr sz="1400" i="1" spc="-10" dirty="0">
                <a:latin typeface="Times New Roman"/>
                <a:cs typeface="Times New Roman"/>
              </a:rPr>
              <a:t>золотое</a:t>
            </a:r>
            <a:r>
              <a:rPr sz="1400" i="1" spc="-100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блюдечко?»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400" i="1" dirty="0">
                <a:latin typeface="Times New Roman"/>
                <a:cs typeface="Times New Roman"/>
              </a:rPr>
              <a:t>Часто такие </a:t>
            </a:r>
            <a:r>
              <a:rPr sz="1400" i="1" spc="-5" dirty="0">
                <a:latin typeface="Times New Roman"/>
                <a:cs typeface="Times New Roman"/>
              </a:rPr>
              <a:t>вопросы-сговоры имели юмористический</a:t>
            </a:r>
            <a:r>
              <a:rPr sz="1400" i="1" spc="-14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характер: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400" i="1" spc="-5" dirty="0">
                <a:latin typeface="Times New Roman"/>
                <a:cs typeface="Times New Roman"/>
              </a:rPr>
              <a:t>«На </a:t>
            </a:r>
            <a:r>
              <a:rPr sz="1400" i="1" spc="-10" dirty="0">
                <a:latin typeface="Times New Roman"/>
                <a:cs typeface="Times New Roman"/>
              </a:rPr>
              <a:t>печке </a:t>
            </a:r>
            <a:r>
              <a:rPr sz="1400" i="1" spc="-5" dirty="0">
                <a:latin typeface="Times New Roman"/>
                <a:cs typeface="Times New Roman"/>
              </a:rPr>
              <a:t>заблудился </a:t>
            </a:r>
            <a:r>
              <a:rPr sz="1400" i="1" dirty="0">
                <a:latin typeface="Times New Roman"/>
                <a:cs typeface="Times New Roman"/>
              </a:rPr>
              <a:t>или в </a:t>
            </a:r>
            <a:r>
              <a:rPr sz="1400" i="1" spc="-10" dirty="0">
                <a:latin typeface="Times New Roman"/>
                <a:cs typeface="Times New Roman"/>
              </a:rPr>
              <a:t>тарелке</a:t>
            </a:r>
            <a:r>
              <a:rPr sz="1400" i="1" spc="-9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утоп?»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400" i="1" spc="-5" dirty="0">
                <a:latin typeface="Times New Roman"/>
                <a:cs typeface="Times New Roman"/>
              </a:rPr>
              <a:t>«Шишкой </a:t>
            </a:r>
            <a:r>
              <a:rPr sz="1400" i="1" dirty="0">
                <a:latin typeface="Times New Roman"/>
                <a:cs typeface="Times New Roman"/>
              </a:rPr>
              <a:t>в </a:t>
            </a:r>
            <a:r>
              <a:rPr sz="1400" i="1" spc="-5" dirty="0">
                <a:latin typeface="Times New Roman"/>
                <a:cs typeface="Times New Roman"/>
              </a:rPr>
              <a:t>лоб </a:t>
            </a:r>
            <a:r>
              <a:rPr sz="1400" i="1" dirty="0">
                <a:latin typeface="Times New Roman"/>
                <a:cs typeface="Times New Roman"/>
              </a:rPr>
              <a:t>или в </a:t>
            </a:r>
            <a:r>
              <a:rPr sz="1400" i="1" spc="-20" dirty="0">
                <a:latin typeface="Times New Roman"/>
                <a:cs typeface="Times New Roman"/>
              </a:rPr>
              <a:t>ухо</a:t>
            </a:r>
            <a:r>
              <a:rPr sz="1400" i="1" spc="-10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хлоп?»</a:t>
            </a:r>
            <a:endParaRPr sz="1400" dirty="0">
              <a:latin typeface="Times New Roman"/>
              <a:cs typeface="Times New Roman"/>
            </a:endParaRPr>
          </a:p>
          <a:p>
            <a:pPr marL="355600" marR="5080" indent="571500" algn="just">
              <a:lnSpc>
                <a:spcPct val="90000"/>
              </a:lnSpc>
              <a:spcBef>
                <a:spcPts val="335"/>
              </a:spcBef>
            </a:pPr>
            <a:r>
              <a:rPr sz="1400" spc="-10" dirty="0">
                <a:latin typeface="Times New Roman"/>
                <a:cs typeface="Times New Roman"/>
              </a:rPr>
              <a:t>Проводили сговор-жеребьевку </a:t>
            </a:r>
            <a:r>
              <a:rPr sz="1400" dirty="0">
                <a:latin typeface="Times New Roman"/>
                <a:cs typeface="Times New Roman"/>
              </a:rPr>
              <a:t>так. </a:t>
            </a:r>
            <a:r>
              <a:rPr sz="1400" spc="-5" dirty="0">
                <a:latin typeface="Times New Roman"/>
                <a:cs typeface="Times New Roman"/>
              </a:rPr>
              <a:t>Две </a:t>
            </a:r>
            <a:r>
              <a:rPr sz="1400" spc="-10" dirty="0">
                <a:latin typeface="Times New Roman"/>
                <a:cs typeface="Times New Roman"/>
              </a:rPr>
              <a:t>«матки» </a:t>
            </a:r>
            <a:r>
              <a:rPr sz="1400" dirty="0">
                <a:latin typeface="Times New Roman"/>
                <a:cs typeface="Times New Roman"/>
              </a:rPr>
              <a:t>или, </a:t>
            </a:r>
            <a:r>
              <a:rPr sz="1400" spc="-10" dirty="0">
                <a:latin typeface="Times New Roman"/>
                <a:cs typeface="Times New Roman"/>
              </a:rPr>
              <a:t>говоря </a:t>
            </a:r>
            <a:r>
              <a:rPr sz="1400" dirty="0">
                <a:latin typeface="Times New Roman"/>
                <a:cs typeface="Times New Roman"/>
              </a:rPr>
              <a:t>современным </a:t>
            </a:r>
            <a:r>
              <a:rPr sz="1400" spc="-20" dirty="0">
                <a:latin typeface="Times New Roman"/>
                <a:cs typeface="Times New Roman"/>
              </a:rPr>
              <a:t>языком, </a:t>
            </a:r>
            <a:r>
              <a:rPr sz="1400" spc="-5" dirty="0">
                <a:latin typeface="Times New Roman"/>
                <a:cs typeface="Times New Roman"/>
              </a:rPr>
              <a:t>капитаны  </a:t>
            </a:r>
            <a:r>
              <a:rPr sz="1400" spc="-25" dirty="0">
                <a:latin typeface="Times New Roman"/>
                <a:cs typeface="Times New Roman"/>
              </a:rPr>
              <a:t>будущих </a:t>
            </a:r>
            <a:r>
              <a:rPr sz="1400" spc="-20" dirty="0">
                <a:latin typeface="Times New Roman"/>
                <a:cs typeface="Times New Roman"/>
              </a:rPr>
              <a:t>команд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20" dirty="0">
                <a:latin typeface="Times New Roman"/>
                <a:cs typeface="Times New Roman"/>
              </a:rPr>
              <a:t>отходили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10" dirty="0">
                <a:latin typeface="Times New Roman"/>
                <a:cs typeface="Times New Roman"/>
              </a:rPr>
              <a:t>сторону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10" dirty="0">
                <a:latin typeface="Times New Roman"/>
                <a:cs typeface="Times New Roman"/>
              </a:rPr>
              <a:t>договаривались </a:t>
            </a:r>
            <a:r>
              <a:rPr sz="1400" dirty="0">
                <a:latin typeface="Times New Roman"/>
                <a:cs typeface="Times New Roman"/>
              </a:rPr>
              <a:t>о </a:t>
            </a:r>
            <a:r>
              <a:rPr sz="1400" spc="-15" dirty="0">
                <a:latin typeface="Times New Roman"/>
                <a:cs typeface="Times New Roman"/>
              </a:rPr>
              <a:t>том, </a:t>
            </a:r>
            <a:r>
              <a:rPr sz="1400" spc="-25" dirty="0">
                <a:latin typeface="Times New Roman"/>
                <a:cs typeface="Times New Roman"/>
              </a:rPr>
              <a:t>какой </a:t>
            </a:r>
            <a:r>
              <a:rPr sz="1400" dirty="0">
                <a:latin typeface="Times New Roman"/>
                <a:cs typeface="Times New Roman"/>
              </a:rPr>
              <a:t>вопрос </a:t>
            </a:r>
            <a:r>
              <a:rPr sz="1400" spc="-35" dirty="0">
                <a:latin typeface="Times New Roman"/>
                <a:cs typeface="Times New Roman"/>
              </a:rPr>
              <a:t>будут </a:t>
            </a:r>
            <a:r>
              <a:rPr sz="1400" spc="-10" dirty="0">
                <a:latin typeface="Times New Roman"/>
                <a:cs typeface="Times New Roman"/>
              </a:rPr>
              <a:t>задавать. </a:t>
            </a:r>
            <a:r>
              <a:rPr sz="1400" dirty="0">
                <a:latin typeface="Times New Roman"/>
                <a:cs typeface="Times New Roman"/>
              </a:rPr>
              <a:t>А </a:t>
            </a:r>
            <a:r>
              <a:rPr sz="1400" spc="-5" dirty="0">
                <a:latin typeface="Times New Roman"/>
                <a:cs typeface="Times New Roman"/>
              </a:rPr>
              <a:t>также  определялись </a:t>
            </a:r>
            <a:r>
              <a:rPr sz="1400" dirty="0">
                <a:latin typeface="Times New Roman"/>
                <a:cs typeface="Times New Roman"/>
              </a:rPr>
              <a:t>к </a:t>
            </a:r>
            <a:r>
              <a:rPr sz="1400" spc="-30" dirty="0">
                <a:latin typeface="Times New Roman"/>
                <a:cs typeface="Times New Roman"/>
              </a:rPr>
              <a:t>кому </a:t>
            </a:r>
            <a:r>
              <a:rPr sz="1400" dirty="0">
                <a:latin typeface="Times New Roman"/>
                <a:cs typeface="Times New Roman"/>
              </a:rPr>
              <a:t>из </a:t>
            </a:r>
            <a:r>
              <a:rPr sz="1400" spc="-15" dirty="0">
                <a:latin typeface="Times New Roman"/>
                <a:cs typeface="Times New Roman"/>
              </a:rPr>
              <a:t>«маток» </a:t>
            </a:r>
            <a:r>
              <a:rPr sz="1400" spc="-30" dirty="0">
                <a:latin typeface="Times New Roman"/>
                <a:cs typeface="Times New Roman"/>
              </a:rPr>
              <a:t>будет </a:t>
            </a:r>
            <a:r>
              <a:rPr sz="1400" spc="-5" dirty="0">
                <a:latin typeface="Times New Roman"/>
                <a:cs typeface="Times New Roman"/>
              </a:rPr>
              <a:t>присоединяться </a:t>
            </a:r>
            <a:r>
              <a:rPr sz="1400" dirty="0">
                <a:latin typeface="Times New Roman"/>
                <a:cs typeface="Times New Roman"/>
              </a:rPr>
              <a:t>игрок, </a:t>
            </a:r>
            <a:r>
              <a:rPr sz="1400" spc="-5" dirty="0">
                <a:latin typeface="Times New Roman"/>
                <a:cs typeface="Times New Roman"/>
              </a:rPr>
              <a:t>выбравший </a:t>
            </a:r>
            <a:r>
              <a:rPr sz="1400" spc="-15" dirty="0">
                <a:latin typeface="Times New Roman"/>
                <a:cs typeface="Times New Roman"/>
              </a:rPr>
              <a:t>тот </a:t>
            </a:r>
            <a:r>
              <a:rPr sz="1400" dirty="0">
                <a:latin typeface="Times New Roman"/>
                <a:cs typeface="Times New Roman"/>
              </a:rPr>
              <a:t>или </a:t>
            </a:r>
            <a:r>
              <a:rPr sz="1400" spc="-5" dirty="0">
                <a:latin typeface="Times New Roman"/>
                <a:cs typeface="Times New Roman"/>
              </a:rPr>
              <a:t>иной </a:t>
            </a:r>
            <a:r>
              <a:rPr sz="1400" spc="-10" dirty="0">
                <a:latin typeface="Times New Roman"/>
                <a:cs typeface="Times New Roman"/>
              </a:rPr>
              <a:t>ответ на  </a:t>
            </a:r>
            <a:r>
              <a:rPr sz="1400" dirty="0">
                <a:latin typeface="Times New Roman"/>
                <a:cs typeface="Times New Roman"/>
              </a:rPr>
              <a:t>вопрос. </a:t>
            </a:r>
            <a:r>
              <a:rPr sz="1400" spc="-30" dirty="0">
                <a:latin typeface="Times New Roman"/>
                <a:cs typeface="Times New Roman"/>
              </a:rPr>
              <a:t>Когда </a:t>
            </a:r>
            <a:r>
              <a:rPr sz="1400" spc="-5" dirty="0">
                <a:latin typeface="Times New Roman"/>
                <a:cs typeface="Times New Roman"/>
              </a:rPr>
              <a:t>они </a:t>
            </a:r>
            <a:r>
              <a:rPr sz="1400" dirty="0">
                <a:latin typeface="Times New Roman"/>
                <a:cs typeface="Times New Roman"/>
              </a:rPr>
              <a:t>об </a:t>
            </a:r>
            <a:r>
              <a:rPr sz="1400" spc="-15" dirty="0">
                <a:latin typeface="Times New Roman"/>
                <a:cs typeface="Times New Roman"/>
              </a:rPr>
              <a:t>этом </a:t>
            </a:r>
            <a:r>
              <a:rPr sz="1400" spc="-5" dirty="0">
                <a:latin typeface="Times New Roman"/>
                <a:cs typeface="Times New Roman"/>
              </a:rPr>
              <a:t>договорились, </a:t>
            </a:r>
            <a:r>
              <a:rPr sz="1400" spc="-15" dirty="0">
                <a:latin typeface="Times New Roman"/>
                <a:cs typeface="Times New Roman"/>
              </a:rPr>
              <a:t>то </a:t>
            </a:r>
            <a:r>
              <a:rPr sz="1400" spc="-10" dirty="0">
                <a:latin typeface="Times New Roman"/>
                <a:cs typeface="Times New Roman"/>
              </a:rPr>
              <a:t>кричат </a:t>
            </a:r>
            <a:r>
              <a:rPr sz="1400" spc="5" dirty="0">
                <a:latin typeface="Times New Roman"/>
                <a:cs typeface="Times New Roman"/>
              </a:rPr>
              <a:t>остальным </a:t>
            </a:r>
            <a:r>
              <a:rPr sz="1400" spc="-15" dirty="0">
                <a:latin typeface="Times New Roman"/>
                <a:cs typeface="Times New Roman"/>
              </a:rPr>
              <a:t>«Можно!». </a:t>
            </a:r>
            <a:r>
              <a:rPr sz="1400" spc="5" dirty="0">
                <a:latin typeface="Times New Roman"/>
                <a:cs typeface="Times New Roman"/>
              </a:rPr>
              <a:t>После </a:t>
            </a:r>
            <a:r>
              <a:rPr sz="1400" spc="-10" dirty="0">
                <a:latin typeface="Times New Roman"/>
                <a:cs typeface="Times New Roman"/>
              </a:rPr>
              <a:t>чего </a:t>
            </a:r>
            <a:r>
              <a:rPr sz="1400" dirty="0">
                <a:latin typeface="Times New Roman"/>
                <a:cs typeface="Times New Roman"/>
              </a:rPr>
              <a:t>к </a:t>
            </a:r>
            <a:r>
              <a:rPr sz="1400" spc="-5" dirty="0">
                <a:latin typeface="Times New Roman"/>
                <a:cs typeface="Times New Roman"/>
              </a:rPr>
              <a:t>ним </a:t>
            </a:r>
            <a:r>
              <a:rPr sz="1400" spc="-10" dirty="0">
                <a:latin typeface="Times New Roman"/>
                <a:cs typeface="Times New Roman"/>
              </a:rPr>
              <a:t>по  очереди </a:t>
            </a:r>
            <a:r>
              <a:rPr sz="1400" spc="-5" dirty="0">
                <a:latin typeface="Times New Roman"/>
                <a:cs typeface="Times New Roman"/>
              </a:rPr>
              <a:t>парами </a:t>
            </a:r>
            <a:r>
              <a:rPr sz="1400" spc="-20" dirty="0">
                <a:latin typeface="Times New Roman"/>
                <a:cs typeface="Times New Roman"/>
              </a:rPr>
              <a:t>подходят </a:t>
            </a:r>
            <a:r>
              <a:rPr sz="1400" dirty="0">
                <a:latin typeface="Times New Roman"/>
                <a:cs typeface="Times New Roman"/>
              </a:rPr>
              <a:t>дети. </a:t>
            </a:r>
            <a:r>
              <a:rPr sz="1400" spc="-10" dirty="0">
                <a:latin typeface="Times New Roman"/>
                <a:cs typeface="Times New Roman"/>
              </a:rPr>
              <a:t>Одному </a:t>
            </a:r>
            <a:r>
              <a:rPr sz="1400" dirty="0">
                <a:latin typeface="Times New Roman"/>
                <a:cs typeface="Times New Roman"/>
              </a:rPr>
              <a:t>из детей в </a:t>
            </a:r>
            <a:r>
              <a:rPr sz="1400" spc="-5" dirty="0">
                <a:latin typeface="Times New Roman"/>
                <a:cs typeface="Times New Roman"/>
              </a:rPr>
              <a:t>паре </a:t>
            </a:r>
            <a:r>
              <a:rPr sz="1400" spc="-15" dirty="0">
                <a:latin typeface="Times New Roman"/>
                <a:cs typeface="Times New Roman"/>
              </a:rPr>
              <a:t>тихо </a:t>
            </a:r>
            <a:r>
              <a:rPr sz="1400" spc="-10" dirty="0">
                <a:latin typeface="Times New Roman"/>
                <a:cs typeface="Times New Roman"/>
              </a:rPr>
              <a:t>(чтобы </a:t>
            </a:r>
            <a:r>
              <a:rPr sz="1400" dirty="0">
                <a:latin typeface="Times New Roman"/>
                <a:cs typeface="Times New Roman"/>
              </a:rPr>
              <a:t>не услышали </a:t>
            </a:r>
            <a:r>
              <a:rPr sz="1400" spc="5" dirty="0">
                <a:latin typeface="Times New Roman"/>
                <a:cs typeface="Times New Roman"/>
              </a:rPr>
              <a:t>остальные)  </a:t>
            </a:r>
            <a:r>
              <a:rPr sz="1400" spc="-5" dirty="0">
                <a:latin typeface="Times New Roman"/>
                <a:cs typeface="Times New Roman"/>
              </a:rPr>
              <a:t>предлагают </a:t>
            </a:r>
            <a:r>
              <a:rPr sz="1400" dirty="0">
                <a:latin typeface="Times New Roman"/>
                <a:cs typeface="Times New Roman"/>
              </a:rPr>
              <a:t>вопрос, </a:t>
            </a:r>
            <a:r>
              <a:rPr sz="1400" spc="-5" dirty="0">
                <a:latin typeface="Times New Roman"/>
                <a:cs typeface="Times New Roman"/>
              </a:rPr>
              <a:t>например: </a:t>
            </a:r>
            <a:r>
              <a:rPr sz="1400" spc="-10" dirty="0">
                <a:latin typeface="Times New Roman"/>
                <a:cs typeface="Times New Roman"/>
              </a:rPr>
              <a:t>«Сказка </a:t>
            </a:r>
            <a:r>
              <a:rPr sz="1400" dirty="0">
                <a:latin typeface="Times New Roman"/>
                <a:cs typeface="Times New Roman"/>
              </a:rPr>
              <a:t>или </a:t>
            </a:r>
            <a:r>
              <a:rPr sz="1400" spc="-25" dirty="0">
                <a:latin typeface="Times New Roman"/>
                <a:cs typeface="Times New Roman"/>
              </a:rPr>
              <a:t>бубликов </a:t>
            </a:r>
            <a:r>
              <a:rPr sz="1400" spc="-10" dirty="0">
                <a:latin typeface="Times New Roman"/>
                <a:cs typeface="Times New Roman"/>
              </a:rPr>
              <a:t>связка?». Ребенок </a:t>
            </a:r>
            <a:r>
              <a:rPr sz="1400" spc="-15" dirty="0">
                <a:latin typeface="Times New Roman"/>
                <a:cs typeface="Times New Roman"/>
              </a:rPr>
              <a:t>(тоже тихо) сообщает, </a:t>
            </a:r>
            <a:r>
              <a:rPr sz="1400" spc="-10" dirty="0">
                <a:latin typeface="Times New Roman"/>
                <a:cs typeface="Times New Roman"/>
              </a:rPr>
              <a:t>что </a:t>
            </a:r>
            <a:r>
              <a:rPr sz="1400" spc="5" dirty="0">
                <a:latin typeface="Times New Roman"/>
                <a:cs typeface="Times New Roman"/>
              </a:rPr>
              <a:t>он  </a:t>
            </a:r>
            <a:r>
              <a:rPr sz="1400" dirty="0">
                <a:latin typeface="Times New Roman"/>
                <a:cs typeface="Times New Roman"/>
              </a:rPr>
              <a:t>выбрал.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Например,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он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выбрал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«сказку».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Тогда 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ему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словами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или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жестами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показывают,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spc="-25" dirty="0" err="1">
                <a:latin typeface="Times New Roman"/>
                <a:cs typeface="Times New Roman"/>
              </a:rPr>
              <a:t>кому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dirty="0" err="1" smtClean="0">
                <a:latin typeface="Times New Roman"/>
                <a:cs typeface="Times New Roman"/>
              </a:rPr>
              <a:t>из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sz="1400" spc="-15" dirty="0" smtClean="0">
                <a:latin typeface="Times New Roman"/>
                <a:cs typeface="Times New Roman"/>
              </a:rPr>
              <a:t>«</a:t>
            </a:r>
            <a:r>
              <a:rPr sz="1400" spc="-15" dirty="0" err="1" smtClean="0">
                <a:latin typeface="Times New Roman"/>
                <a:cs typeface="Times New Roman"/>
              </a:rPr>
              <a:t>маток</a:t>
            </a:r>
            <a:r>
              <a:rPr sz="1400" spc="-15" dirty="0">
                <a:latin typeface="Times New Roman"/>
                <a:cs typeface="Times New Roman"/>
              </a:rPr>
              <a:t>» </a:t>
            </a:r>
            <a:r>
              <a:rPr sz="1400" dirty="0">
                <a:latin typeface="Times New Roman"/>
                <a:cs typeface="Times New Roman"/>
              </a:rPr>
              <a:t>ему надо </a:t>
            </a:r>
            <a:r>
              <a:rPr sz="1400" spc="-5" dirty="0">
                <a:latin typeface="Times New Roman"/>
                <a:cs typeface="Times New Roman"/>
              </a:rPr>
              <a:t>присоединиться. </a:t>
            </a:r>
            <a:r>
              <a:rPr sz="1400" spc="-10" dirty="0">
                <a:latin typeface="Times New Roman"/>
                <a:cs typeface="Times New Roman"/>
              </a:rPr>
              <a:t>Второй </a:t>
            </a:r>
            <a:r>
              <a:rPr sz="1400" spc="-5" dirty="0">
                <a:latin typeface="Times New Roman"/>
                <a:cs typeface="Times New Roman"/>
              </a:rPr>
              <a:t>ребенок </a:t>
            </a:r>
            <a:r>
              <a:rPr sz="1400" dirty="0">
                <a:latin typeface="Times New Roman"/>
                <a:cs typeface="Times New Roman"/>
              </a:rPr>
              <a:t>из </a:t>
            </a:r>
            <a:r>
              <a:rPr sz="1400" spc="-5" dirty="0">
                <a:latin typeface="Times New Roman"/>
                <a:cs typeface="Times New Roman"/>
              </a:rPr>
              <a:t>пары идет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10" dirty="0">
                <a:latin typeface="Times New Roman"/>
                <a:cs typeface="Times New Roman"/>
              </a:rPr>
              <a:t>другую </a:t>
            </a:r>
            <a:r>
              <a:rPr sz="1400" spc="-35" dirty="0">
                <a:latin typeface="Times New Roman"/>
                <a:cs typeface="Times New Roman"/>
              </a:rPr>
              <a:t>команду. </a:t>
            </a:r>
            <a:r>
              <a:rPr sz="1400" spc="5" dirty="0">
                <a:latin typeface="Times New Roman"/>
                <a:cs typeface="Times New Roman"/>
              </a:rPr>
              <a:t>После </a:t>
            </a:r>
            <a:r>
              <a:rPr sz="1400" spc="-15" dirty="0">
                <a:latin typeface="Times New Roman"/>
                <a:cs typeface="Times New Roman"/>
              </a:rPr>
              <a:t>этого  </a:t>
            </a:r>
            <a:r>
              <a:rPr sz="1400" spc="-20" dirty="0">
                <a:latin typeface="Times New Roman"/>
                <a:cs typeface="Times New Roman"/>
              </a:rPr>
              <a:t>подходит </a:t>
            </a:r>
            <a:r>
              <a:rPr sz="1400" spc="-5" dirty="0">
                <a:latin typeface="Times New Roman"/>
                <a:cs typeface="Times New Roman"/>
              </a:rPr>
              <a:t>следующая </a:t>
            </a:r>
            <a:r>
              <a:rPr sz="1400" dirty="0">
                <a:latin typeface="Times New Roman"/>
                <a:cs typeface="Times New Roman"/>
              </a:rPr>
              <a:t>пара и все </a:t>
            </a:r>
            <a:r>
              <a:rPr sz="1400" spc="-5" dirty="0">
                <a:latin typeface="Times New Roman"/>
                <a:cs typeface="Times New Roman"/>
              </a:rPr>
              <a:t>повторяется сначала.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15" dirty="0">
                <a:latin typeface="Times New Roman"/>
                <a:cs typeface="Times New Roman"/>
              </a:rPr>
              <a:t>конце концов </a:t>
            </a:r>
            <a:r>
              <a:rPr sz="1400" dirty="0">
                <a:latin typeface="Times New Roman"/>
                <a:cs typeface="Times New Roman"/>
              </a:rPr>
              <a:t>все дети </a:t>
            </a:r>
            <a:r>
              <a:rPr sz="1400" spc="-5" dirty="0">
                <a:latin typeface="Times New Roman"/>
                <a:cs typeface="Times New Roman"/>
              </a:rPr>
              <a:t>поделятся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-5" dirty="0">
                <a:latin typeface="Times New Roman"/>
                <a:cs typeface="Times New Roman"/>
              </a:rPr>
              <a:t>две  </a:t>
            </a:r>
            <a:r>
              <a:rPr sz="1400" spc="-15" dirty="0">
                <a:latin typeface="Times New Roman"/>
                <a:cs typeface="Times New Roman"/>
              </a:rPr>
              <a:t>команды. Такие </a:t>
            </a:r>
            <a:r>
              <a:rPr sz="1400" spc="-5" dirty="0">
                <a:latin typeface="Times New Roman"/>
                <a:cs typeface="Times New Roman"/>
              </a:rPr>
              <a:t>жеребьевки </a:t>
            </a:r>
            <a:r>
              <a:rPr sz="1400" spc="-20" dirty="0">
                <a:latin typeface="Times New Roman"/>
                <a:cs typeface="Times New Roman"/>
              </a:rPr>
              <a:t>подходят </a:t>
            </a:r>
            <a:r>
              <a:rPr sz="1400" spc="-5" dirty="0">
                <a:latin typeface="Times New Roman"/>
                <a:cs typeface="Times New Roman"/>
              </a:rPr>
              <a:t>для формирования </a:t>
            </a:r>
            <a:r>
              <a:rPr sz="1400" spc="-20" dirty="0">
                <a:latin typeface="Times New Roman"/>
                <a:cs typeface="Times New Roman"/>
              </a:rPr>
              <a:t>команд </a:t>
            </a:r>
            <a:r>
              <a:rPr sz="1400" spc="-10" dirty="0">
                <a:latin typeface="Times New Roman"/>
                <a:cs typeface="Times New Roman"/>
              </a:rPr>
              <a:t>во </a:t>
            </a:r>
            <a:r>
              <a:rPr sz="1400" spc="-5" dirty="0">
                <a:latin typeface="Times New Roman"/>
                <a:cs typeface="Times New Roman"/>
              </a:rPr>
              <a:t>многих русских </a:t>
            </a:r>
            <a:r>
              <a:rPr sz="1400" spc="-10" dirty="0">
                <a:latin typeface="Times New Roman"/>
                <a:cs typeface="Times New Roman"/>
              </a:rPr>
              <a:t>народных </a:t>
            </a:r>
            <a:r>
              <a:rPr sz="1400" spc="-5" dirty="0">
                <a:latin typeface="Times New Roman"/>
                <a:cs typeface="Times New Roman"/>
              </a:rPr>
              <a:t>играх,  например, 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  <a:hlinkClick r:id="rId3"/>
              </a:rPr>
              <a:t>старинной</a:t>
            </a:r>
            <a:r>
              <a:rPr sz="1400" spc="-5" dirty="0">
                <a:latin typeface="Times New Roman"/>
                <a:cs typeface="Times New Roman"/>
              </a:rPr>
              <a:t>  </a:t>
            </a:r>
            <a:r>
              <a:rPr sz="1400" spc="-5" dirty="0">
                <a:latin typeface="Times New Roman"/>
                <a:cs typeface="Times New Roman"/>
                <a:hlinkClick r:id="rId3"/>
              </a:rPr>
              <a:t>игре</a:t>
            </a:r>
            <a:r>
              <a:rPr sz="1400" spc="-5" dirty="0">
                <a:latin typeface="Times New Roman"/>
                <a:cs typeface="Times New Roman"/>
              </a:rPr>
              <a:t>  </a:t>
            </a:r>
            <a:r>
              <a:rPr sz="1400" spc="-5" dirty="0">
                <a:latin typeface="Times New Roman"/>
                <a:cs typeface="Times New Roman"/>
                <a:hlinkClick r:id="rId3"/>
              </a:rPr>
              <a:t>«</a:t>
            </a:r>
            <a:r>
              <a:rPr sz="1400" spc="-5" dirty="0" err="1">
                <a:latin typeface="Times New Roman"/>
                <a:cs typeface="Times New Roman"/>
                <a:hlinkClick r:id="rId3"/>
              </a:rPr>
              <a:t>Бояре</a:t>
            </a:r>
            <a:r>
              <a:rPr sz="1400" spc="-5" dirty="0" smtClean="0">
                <a:latin typeface="Times New Roman"/>
                <a:cs typeface="Times New Roman"/>
                <a:hlinkClick r:id="rId3"/>
              </a:rPr>
              <a:t>»</a:t>
            </a:r>
            <a:r>
              <a:rPr lang="ru-RU" sz="1400" spc="-5" dirty="0" smtClean="0"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latin typeface="Times New Roman"/>
                <a:cs typeface="Times New Roman"/>
              </a:rPr>
              <a:t>или</a:t>
            </a:r>
            <a:r>
              <a:rPr sz="1400" spc="-5" dirty="0" smtClean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менее известной, но </a:t>
            </a:r>
            <a:r>
              <a:rPr sz="1400" spc="-10" dirty="0">
                <a:latin typeface="Times New Roman"/>
                <a:cs typeface="Times New Roman"/>
              </a:rPr>
              <a:t>очень  </a:t>
            </a:r>
            <a:r>
              <a:rPr sz="1400" spc="-5" dirty="0">
                <a:latin typeface="Times New Roman"/>
                <a:cs typeface="Times New Roman"/>
              </a:rPr>
              <a:t>динамичной  </a:t>
            </a:r>
            <a:r>
              <a:rPr sz="1400" u="sng" spc="-5" dirty="0">
                <a:latin typeface="Times New Roman"/>
                <a:cs typeface="Times New Roman"/>
                <a:hlinkClick r:id="rId4"/>
              </a:rPr>
              <a:t>игре</a:t>
            </a:r>
            <a:r>
              <a:rPr sz="1400" u="sng" spc="-5" dirty="0">
                <a:latin typeface="Times New Roman"/>
                <a:cs typeface="Times New Roman"/>
              </a:rPr>
              <a:t>  </a:t>
            </a:r>
            <a:r>
              <a:rPr sz="1400" u="sng" spc="-5" dirty="0">
                <a:latin typeface="Times New Roman"/>
                <a:cs typeface="Times New Roman"/>
                <a:hlinkClick r:id="rId4"/>
              </a:rPr>
              <a:t>«</a:t>
            </a:r>
            <a:r>
              <a:rPr sz="1400" u="sng" spc="-5" dirty="0" err="1">
                <a:latin typeface="Times New Roman"/>
                <a:cs typeface="Times New Roman"/>
                <a:hlinkClick r:id="rId4"/>
              </a:rPr>
              <a:t>Жнецы</a:t>
            </a:r>
            <a:r>
              <a:rPr sz="1400" u="sng" spc="-5" dirty="0">
                <a:latin typeface="Times New Roman"/>
                <a:cs typeface="Times New Roman"/>
              </a:rPr>
              <a:t>  </a:t>
            </a:r>
            <a:r>
              <a:rPr sz="1400" u="sng" spc="195" dirty="0">
                <a:latin typeface="Times New Roman"/>
                <a:cs typeface="Times New Roman"/>
              </a:rPr>
              <a:t> </a:t>
            </a:r>
            <a:r>
              <a:rPr sz="1400" u="sng" spc="-10" dirty="0" smtClean="0">
                <a:latin typeface="Times New Roman"/>
                <a:cs typeface="Times New Roman"/>
                <a:hlinkClick r:id="rId4"/>
              </a:rPr>
              <a:t>и</a:t>
            </a:r>
            <a:r>
              <a:rPr lang="ru-RU" sz="1400" dirty="0">
                <a:latin typeface="Times New Roman"/>
                <a:cs typeface="Times New Roman"/>
              </a:rPr>
              <a:t> </a:t>
            </a:r>
            <a:r>
              <a:rPr sz="1400" u="sng" spc="-355" dirty="0" smtClean="0">
                <a:latin typeface="Times New Roman"/>
                <a:cs typeface="Times New Roman"/>
              </a:rPr>
              <a:t> </a:t>
            </a:r>
            <a:r>
              <a:rPr sz="1400" u="sng" spc="-5" dirty="0">
                <a:latin typeface="Times New Roman"/>
                <a:cs typeface="Times New Roman"/>
                <a:hlinkClick r:id="rId4"/>
              </a:rPr>
              <a:t>пахари»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677626"/>
            <a:ext cx="3379825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>
              <a:lnSpc>
                <a:spcPts val="1195"/>
              </a:lnSpc>
            </a:pPr>
            <a:endParaRPr lang="ru-RU" sz="2000" b="1" i="1" spc="-5" dirty="0" smtClean="0">
              <a:solidFill>
                <a:srgbClr val="6F2F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>
              <a:lnSpc>
                <a:spcPts val="1195"/>
              </a:lnSpc>
            </a:pPr>
            <a:r>
              <a:rPr sz="2000" b="1" i="1" spc="-5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Игровыми</a:t>
            </a:r>
            <a:r>
              <a:rPr sz="2000" b="1" i="1" spc="-5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1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припевками</a:t>
            </a:r>
            <a:endParaRPr lang="ru-RU" sz="2000" b="1" i="1" spc="-1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>
              <a:lnSpc>
                <a:spcPts val="1195"/>
              </a:lnSpc>
            </a:pPr>
            <a:endParaRPr lang="ru-RU" sz="2000" b="1" i="1" spc="-10" dirty="0" smtClean="0">
              <a:solidFill>
                <a:srgbClr val="6F2F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>
              <a:lnSpc>
                <a:spcPts val="1195"/>
              </a:lnSpc>
            </a:pPr>
            <a:r>
              <a:rPr sz="1600" b="1" i="1" spc="-15" dirty="0" smtClean="0">
                <a:solidFill>
                  <a:srgbClr val="6F2F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</a:t>
            </a:r>
            <a:r>
              <a:rPr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игру, </a:t>
            </a:r>
            <a:endParaRPr lang="ru-RU" sz="1600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>
              <a:lnSpc>
                <a:spcPts val="1195"/>
              </a:lnSpc>
            </a:pPr>
            <a:endParaRPr lang="ru-RU" sz="1600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>
              <a:lnSpc>
                <a:spcPts val="1195"/>
              </a:lnSpc>
            </a:pPr>
            <a:r>
              <a:rPr sz="16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задают</a:t>
            </a:r>
            <a:r>
              <a:rPr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>
              <a:lnSpc>
                <a:spcPts val="1195"/>
              </a:lnSpc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>
              <a:lnSpc>
                <a:spcPts val="1195"/>
              </a:lnSpc>
            </a:pP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связывают </a:t>
            </a:r>
            <a:r>
              <a:rPr sz="16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>
              <a:lnSpc>
                <a:spcPts val="1195"/>
              </a:lnSpc>
            </a:pPr>
            <a:endParaRPr lang="ru-RU" sz="16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>
              <a:lnSpc>
                <a:spcPts val="1195"/>
              </a:lnSpc>
            </a:pPr>
            <a:r>
              <a:rPr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игрового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>
              <a:lnSpc>
                <a:spcPts val="1195"/>
              </a:lnSpc>
            </a:pPr>
            <a:endParaRPr lang="ru-RU" sz="16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>
              <a:lnSpc>
                <a:spcPts val="1195"/>
              </a:lnSpc>
            </a:pPr>
            <a:r>
              <a:rPr sz="16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</a:t>
            </a:r>
            <a:r>
              <a:rPr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>
              <a:lnSpc>
                <a:spcPts val="1195"/>
              </a:lnSpc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>
              <a:lnSpc>
                <a:spcPts val="1195"/>
              </a:lnSpc>
            </a:pPr>
            <a:r>
              <a:rPr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песенки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сочиняют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>
              <a:lnSpc>
                <a:spcPts val="1195"/>
              </a:lnSpc>
            </a:pPr>
            <a:endParaRPr lang="ru-RU" sz="16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>
              <a:lnSpc>
                <a:spcPts val="1195"/>
              </a:lnSpc>
            </a:pPr>
            <a:r>
              <a:rPr sz="16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сами</a:t>
            </a:r>
            <a:r>
              <a:rPr sz="16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дети. 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08526" y="826262"/>
            <a:ext cx="4403090" cy="1797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00" algn="just">
              <a:lnSpc>
                <a:spcPct val="80000"/>
              </a:lnSpc>
            </a:pPr>
            <a:r>
              <a:rPr sz="2000" b="1" i="1" dirty="0" err="1">
                <a:solidFill>
                  <a:schemeClr val="accent1"/>
                </a:solidFill>
                <a:latin typeface="Bookman Old Style"/>
                <a:cs typeface="Bookman Old Style"/>
              </a:rPr>
              <a:t>Небылицы-перевертыши</a:t>
            </a:r>
            <a:r>
              <a:rPr sz="2000" b="1" i="1" dirty="0">
                <a:solidFill>
                  <a:srgbClr val="6F2F9F"/>
                </a:solidFill>
                <a:latin typeface="Bookman Old Style"/>
                <a:cs typeface="Bookman Old Style"/>
              </a:rPr>
              <a:t> </a:t>
            </a:r>
            <a:r>
              <a:rPr sz="1400" dirty="0" smtClean="0">
                <a:latin typeface="Times New Roman"/>
                <a:cs typeface="Times New Roman"/>
              </a:rPr>
              <a:t>— </a:t>
            </a:r>
            <a:r>
              <a:rPr sz="1400" spc="-10" dirty="0">
                <a:latin typeface="Times New Roman"/>
                <a:cs typeface="Times New Roman"/>
              </a:rPr>
              <a:t>это </a:t>
            </a:r>
            <a:r>
              <a:rPr sz="1400" spc="5" dirty="0">
                <a:latin typeface="Times New Roman"/>
                <a:cs typeface="Times New Roman"/>
              </a:rPr>
              <a:t>особый </a:t>
            </a:r>
            <a:r>
              <a:rPr sz="1400" dirty="0" err="1">
                <a:latin typeface="Times New Roman"/>
                <a:cs typeface="Times New Roman"/>
              </a:rPr>
              <a:t>вид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10" dirty="0" err="1" smtClean="0">
                <a:latin typeface="Times New Roman"/>
                <a:cs typeface="Times New Roman"/>
              </a:rPr>
              <a:t>песен</a:t>
            </a:r>
            <a:r>
              <a:rPr lang="ru-RU" sz="1400" spc="10" dirty="0" smtClean="0">
                <a:latin typeface="Times New Roman"/>
                <a:cs typeface="Times New Roman"/>
              </a:rPr>
              <a:t> </a:t>
            </a:r>
            <a:r>
              <a:rPr sz="1400" spc="10" dirty="0" smtClean="0">
                <a:latin typeface="Times New Roman"/>
                <a:cs typeface="Times New Roman"/>
              </a:rPr>
              <a:t>-  </a:t>
            </a:r>
            <a:r>
              <a:rPr sz="1400" spc="-10" dirty="0">
                <a:latin typeface="Times New Roman"/>
                <a:cs typeface="Times New Roman"/>
              </a:rPr>
              <a:t>стишков, </a:t>
            </a:r>
            <a:r>
              <a:rPr sz="1400" spc="-5" dirty="0">
                <a:latin typeface="Times New Roman"/>
                <a:cs typeface="Times New Roman"/>
              </a:rPr>
              <a:t>вызывающих смех </a:t>
            </a:r>
            <a:r>
              <a:rPr sz="1400" spc="-5" dirty="0" err="1">
                <a:latin typeface="Times New Roman"/>
                <a:cs typeface="Times New Roman"/>
              </a:rPr>
              <a:t>нарочитым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 err="1" smtClean="0">
                <a:latin typeface="Times New Roman"/>
                <a:cs typeface="Times New Roman"/>
              </a:rPr>
              <a:t>смешением</a:t>
            </a:r>
            <a:r>
              <a:rPr sz="1400" dirty="0" smtClean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всех  </a:t>
            </a:r>
            <a:r>
              <a:rPr sz="1400" dirty="0">
                <a:latin typeface="Times New Roman"/>
                <a:cs typeface="Times New Roman"/>
              </a:rPr>
              <a:t>реальных </a:t>
            </a:r>
            <a:r>
              <a:rPr sz="1400" spc="-5" dirty="0">
                <a:latin typeface="Times New Roman"/>
                <a:cs typeface="Times New Roman"/>
              </a:rPr>
              <a:t>связей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отношений. </a:t>
            </a:r>
            <a:r>
              <a:rPr sz="1400" spc="-10" dirty="0">
                <a:latin typeface="Times New Roman"/>
                <a:cs typeface="Times New Roman"/>
              </a:rPr>
              <a:t>Это </a:t>
            </a:r>
            <a:r>
              <a:rPr sz="1400" spc="-5" dirty="0" err="1">
                <a:latin typeface="Times New Roman"/>
                <a:cs typeface="Times New Roman"/>
              </a:rPr>
              <a:t>откровенные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latin typeface="Times New Roman"/>
                <a:cs typeface="Times New Roman"/>
              </a:rPr>
              <a:t>игры</a:t>
            </a:r>
            <a:r>
              <a:rPr lang="ru-RU" sz="1400" spc="-5" smtClean="0">
                <a:latin typeface="Times New Roman"/>
                <a:cs typeface="Times New Roman"/>
              </a:rPr>
              <a:t> </a:t>
            </a:r>
            <a:r>
              <a:rPr sz="1400" spc="-5" smtClean="0">
                <a:latin typeface="Times New Roman"/>
                <a:cs typeface="Times New Roman"/>
              </a:rPr>
              <a:t>-  </a:t>
            </a:r>
            <a:r>
              <a:rPr sz="1400" dirty="0">
                <a:latin typeface="Times New Roman"/>
                <a:cs typeface="Times New Roman"/>
              </a:rPr>
              <a:t>несуразицы. </a:t>
            </a:r>
            <a:r>
              <a:rPr sz="1400" spc="-5" dirty="0">
                <a:latin typeface="Times New Roman"/>
                <a:cs typeface="Times New Roman"/>
              </a:rPr>
              <a:t>Они нравятся детям любого возраста, </a:t>
            </a:r>
            <a:r>
              <a:rPr sz="1400" dirty="0">
                <a:latin typeface="Times New Roman"/>
                <a:cs typeface="Times New Roman"/>
              </a:rPr>
              <a:t>но  </a:t>
            </a:r>
            <a:r>
              <a:rPr sz="1400" spc="-20" dirty="0">
                <a:latin typeface="Times New Roman"/>
                <a:cs typeface="Times New Roman"/>
              </a:rPr>
              <a:t>уже </a:t>
            </a:r>
            <a:r>
              <a:rPr sz="1400" spc="5" dirty="0">
                <a:latin typeface="Times New Roman"/>
                <a:cs typeface="Times New Roman"/>
              </a:rPr>
              <a:t>шестилетний </a:t>
            </a:r>
            <a:r>
              <a:rPr sz="1400" spc="-5" dirty="0">
                <a:latin typeface="Times New Roman"/>
                <a:cs typeface="Times New Roman"/>
              </a:rPr>
              <a:t>ребѐнок </a:t>
            </a:r>
            <a:r>
              <a:rPr sz="1400" dirty="0">
                <a:latin typeface="Times New Roman"/>
                <a:cs typeface="Times New Roman"/>
              </a:rPr>
              <a:t>способен не </a:t>
            </a:r>
            <a:r>
              <a:rPr sz="1400" spc="-25" dirty="0">
                <a:latin typeface="Times New Roman"/>
                <a:cs typeface="Times New Roman"/>
              </a:rPr>
              <a:t>только </a:t>
            </a:r>
            <a:r>
              <a:rPr sz="1400" spc="-5" dirty="0">
                <a:latin typeface="Times New Roman"/>
                <a:cs typeface="Times New Roman"/>
              </a:rPr>
              <a:t>«оценить»  </a:t>
            </a:r>
            <a:r>
              <a:rPr sz="1400" spc="5" dirty="0">
                <a:latin typeface="Times New Roman"/>
                <a:cs typeface="Times New Roman"/>
              </a:rPr>
              <a:t>весь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комизм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ситуаций, но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проникнуться ритмом,  </a:t>
            </a:r>
            <a:r>
              <a:rPr sz="1400" dirty="0">
                <a:latin typeface="Times New Roman"/>
                <a:cs typeface="Times New Roman"/>
              </a:rPr>
              <a:t>поэзией </a:t>
            </a:r>
            <a:r>
              <a:rPr sz="1400" spc="-10" dirty="0">
                <a:latin typeface="Times New Roman"/>
                <a:cs typeface="Times New Roman"/>
              </a:rPr>
              <a:t>устного слова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20" dirty="0">
                <a:latin typeface="Times New Roman"/>
                <a:cs typeface="Times New Roman"/>
              </a:rPr>
              <a:t>нередко </a:t>
            </a:r>
            <a:r>
              <a:rPr sz="1400" spc="-15" dirty="0">
                <a:latin typeface="Times New Roman"/>
                <a:cs typeface="Times New Roman"/>
              </a:rPr>
              <a:t>придумать </a:t>
            </a:r>
            <a:r>
              <a:rPr sz="1400" dirty="0">
                <a:latin typeface="Times New Roman"/>
                <a:cs typeface="Times New Roman"/>
              </a:rPr>
              <a:t>смешной  </a:t>
            </a:r>
            <a:r>
              <a:rPr sz="1400" spc="-25" dirty="0">
                <a:latin typeface="Times New Roman"/>
                <a:cs typeface="Times New Roman"/>
              </a:rPr>
              <a:t>ответ. </a:t>
            </a:r>
            <a:r>
              <a:rPr sz="1400" spc="-10" dirty="0">
                <a:latin typeface="Times New Roman"/>
                <a:cs typeface="Times New Roman"/>
              </a:rPr>
              <a:t>Такие </a:t>
            </a:r>
            <a:r>
              <a:rPr sz="1400" spc="5" dirty="0">
                <a:latin typeface="Times New Roman"/>
                <a:cs typeface="Times New Roman"/>
              </a:rPr>
              <a:t>несообразности </a:t>
            </a:r>
            <a:r>
              <a:rPr sz="1400" spc="-25" dirty="0">
                <a:latin typeface="Times New Roman"/>
                <a:cs typeface="Times New Roman"/>
              </a:rPr>
              <a:t>только </a:t>
            </a:r>
            <a:r>
              <a:rPr sz="1400" spc="-5" dirty="0">
                <a:latin typeface="Times New Roman"/>
                <a:cs typeface="Times New Roman"/>
              </a:rPr>
              <a:t>оттеняют </a:t>
            </a:r>
            <a:r>
              <a:rPr sz="1400" dirty="0" err="1">
                <a:latin typeface="Times New Roman"/>
                <a:cs typeface="Times New Roman"/>
              </a:rPr>
              <a:t>реальные</a:t>
            </a:r>
            <a:r>
              <a:rPr sz="1400" dirty="0">
                <a:latin typeface="Times New Roman"/>
                <a:cs typeface="Times New Roman"/>
              </a:rPr>
              <a:t>  </a:t>
            </a:r>
            <a:r>
              <a:rPr sz="1400" spc="-5" dirty="0" err="1" smtClean="0">
                <a:latin typeface="Times New Roman"/>
                <a:cs typeface="Times New Roman"/>
              </a:rPr>
              <a:t>связи</a:t>
            </a:r>
            <a:r>
              <a:rPr sz="1400" spc="-5" dirty="0">
                <a:latin typeface="Times New Roman"/>
                <a:cs typeface="Times New Roman"/>
              </a:rPr>
              <a:t>. </a:t>
            </a:r>
            <a:r>
              <a:rPr sz="1400" dirty="0">
                <a:latin typeface="Times New Roman"/>
                <a:cs typeface="Times New Roman"/>
              </a:rPr>
              <a:t>Юмор становится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педагогикой.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08526" y="2575052"/>
            <a:ext cx="439991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00">
              <a:lnSpc>
                <a:spcPts val="1340"/>
              </a:lnSpc>
              <a:tabLst>
                <a:tab pos="1289050" algn="l"/>
                <a:tab pos="1391920" algn="l"/>
                <a:tab pos="1845945" algn="l"/>
                <a:tab pos="2025650" algn="l"/>
                <a:tab pos="2720975" algn="l"/>
                <a:tab pos="2813685" algn="l"/>
                <a:tab pos="3089275" algn="l"/>
              </a:tabLst>
            </a:pP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spc="15" dirty="0">
                <a:latin typeface="Times New Roman"/>
                <a:cs typeface="Times New Roman"/>
              </a:rPr>
              <a:t>д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ет		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ак</a:t>
            </a:r>
            <a:r>
              <a:rPr sz="1400" spc="-2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		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тн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сти		к	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рнам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ным  </a:t>
            </a:r>
            <a:r>
              <a:rPr sz="1400" spc="-20" dirty="0">
                <a:latin typeface="Times New Roman"/>
                <a:cs typeface="Times New Roman"/>
              </a:rPr>
              <a:t>компон	</a:t>
            </a:r>
            <a:r>
              <a:rPr sz="1400" dirty="0">
                <a:latin typeface="Times New Roman"/>
                <a:cs typeface="Times New Roman"/>
              </a:rPr>
              <a:t>г		гр		с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08526" y="2746756"/>
            <a:ext cx="4401185" cy="353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54990">
              <a:lnSpc>
                <a:spcPct val="80000"/>
              </a:lnSpc>
              <a:tabLst>
                <a:tab pos="1071245" algn="l"/>
                <a:tab pos="1193165" algn="l"/>
                <a:tab pos="1750060" algn="l"/>
                <a:tab pos="2007235" algn="l"/>
                <a:tab pos="2559050" algn="l"/>
                <a:tab pos="2725420" algn="l"/>
                <a:tab pos="3499485" algn="l"/>
                <a:tab pos="3596004" algn="l"/>
              </a:tabLst>
            </a:pP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ам		и </a:t>
            </a:r>
            <a:r>
              <a:rPr sz="1400" spc="-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ры	и	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ые	ак 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15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ы		</a:t>
            </a:r>
            <a:r>
              <a:rPr sz="1400" spc="-15" dirty="0">
                <a:latin typeface="Times New Roman"/>
                <a:cs typeface="Times New Roman"/>
              </a:rPr>
              <a:t>(</a:t>
            </a:r>
            <a:r>
              <a:rPr sz="1400" spc="-85" dirty="0">
                <a:latin typeface="Times New Roman"/>
                <a:cs typeface="Times New Roman"/>
              </a:rPr>
              <a:t>к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ст</a:t>
            </a:r>
            <a:r>
              <a:rPr sz="1400" spc="-3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мы,  </a:t>
            </a:r>
            <a:r>
              <a:rPr sz="1400" spc="-10" dirty="0">
                <a:latin typeface="Times New Roman"/>
                <a:cs typeface="Times New Roman"/>
              </a:rPr>
              <a:t>бутафо	</a:t>
            </a:r>
            <a:r>
              <a:rPr sz="1400" dirty="0">
                <a:latin typeface="Times New Roman"/>
                <a:cs typeface="Times New Roman"/>
              </a:rPr>
              <a:t>т					г	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08526" y="2916427"/>
            <a:ext cx="4400550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35940">
              <a:lnSpc>
                <a:spcPts val="1340"/>
              </a:lnSpc>
              <a:tabLst>
                <a:tab pos="3504565" algn="l"/>
                <a:tab pos="3667125" algn="l"/>
              </a:tabLst>
            </a:pPr>
            <a:r>
              <a:rPr sz="1400" dirty="0">
                <a:latin typeface="Times New Roman"/>
                <a:cs typeface="Times New Roman"/>
              </a:rPr>
              <a:t>ри</a:t>
            </a:r>
            <a:r>
              <a:rPr sz="1400" spc="-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, 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 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spc="-45" dirty="0">
                <a:latin typeface="Times New Roman"/>
                <a:cs typeface="Times New Roman"/>
              </a:rPr>
              <a:t>б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ты</a:t>
            </a:r>
            <a:r>
              <a:rPr sz="1400" spc="5" dirty="0">
                <a:latin typeface="Times New Roman"/>
                <a:cs typeface="Times New Roman"/>
              </a:rPr>
              <a:t>)</a:t>
            </a:r>
            <a:r>
              <a:rPr sz="1400" dirty="0">
                <a:latin typeface="Times New Roman"/>
                <a:cs typeface="Times New Roman"/>
              </a:rPr>
              <a:t>.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1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му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ок 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«</a:t>
            </a:r>
            <a:r>
              <a:rPr sz="1400" dirty="0">
                <a:latin typeface="Times New Roman"/>
                <a:cs typeface="Times New Roman"/>
              </a:rPr>
              <a:t>дл		ря</a:t>
            </a:r>
            <a:r>
              <a:rPr sz="1400" spc="-2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ен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я»  </a:t>
            </a:r>
            <a:r>
              <a:rPr sz="1400" spc="-20" dirty="0">
                <a:latin typeface="Times New Roman"/>
                <a:cs typeface="Times New Roman"/>
              </a:rPr>
              <a:t>необхо	</a:t>
            </a:r>
            <a:r>
              <a:rPr sz="1400" dirty="0">
                <a:latin typeface="Times New Roman"/>
                <a:cs typeface="Times New Roman"/>
              </a:rPr>
              <a:t>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08526" y="3087115"/>
            <a:ext cx="440118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13080">
              <a:lnSpc>
                <a:spcPts val="1340"/>
              </a:lnSpc>
              <a:tabLst>
                <a:tab pos="3653790" algn="l"/>
              </a:tabLst>
            </a:pPr>
            <a:r>
              <a:rPr sz="1400" spc="-5" dirty="0">
                <a:latin typeface="Times New Roman"/>
                <a:cs typeface="Times New Roman"/>
              </a:rPr>
              <a:t>димо </a:t>
            </a:r>
            <a:r>
              <a:rPr sz="1400" dirty="0">
                <a:latin typeface="Times New Roman"/>
                <a:cs typeface="Times New Roman"/>
              </a:rPr>
              <a:t>иметь в </a:t>
            </a:r>
            <a:r>
              <a:rPr sz="1400" spc="-5" dirty="0">
                <a:latin typeface="Times New Roman"/>
                <a:cs typeface="Times New Roman"/>
              </a:rPr>
              <a:t>группе </a:t>
            </a:r>
            <a:r>
              <a:rPr sz="1400" spc="-15" dirty="0">
                <a:latin typeface="Times New Roman"/>
                <a:cs typeface="Times New Roman"/>
              </a:rPr>
              <a:t>детского  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сада,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эт	не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только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обогатит  </a:t>
            </a:r>
            <a:r>
              <a:rPr sz="1400" spc="-15" dirty="0">
                <a:latin typeface="Times New Roman"/>
                <a:cs typeface="Times New Roman"/>
              </a:rPr>
              <a:t>игровую  </a:t>
            </a:r>
            <a:r>
              <a:rPr sz="1400" dirty="0">
                <a:latin typeface="Times New Roman"/>
                <a:cs typeface="Times New Roman"/>
              </a:rPr>
              <a:t>деятельность  </a:t>
            </a:r>
            <a:r>
              <a:rPr sz="1400" spc="-5" dirty="0">
                <a:latin typeface="Times New Roman"/>
                <a:cs typeface="Times New Roman"/>
              </a:rPr>
              <a:t>детей,  </a:t>
            </a:r>
            <a:r>
              <a:rPr sz="1400" dirty="0">
                <a:latin typeface="Times New Roman"/>
                <a:cs typeface="Times New Roman"/>
              </a:rPr>
              <a:t>но  и   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позволит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08526" y="3428491"/>
            <a:ext cx="4401820" cy="2446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1340"/>
              </a:lnSpc>
              <a:tabLst>
                <a:tab pos="1124585" algn="l"/>
                <a:tab pos="2263775" algn="l"/>
                <a:tab pos="3379470" algn="l"/>
              </a:tabLst>
            </a:pPr>
            <a:r>
              <a:rPr sz="1400" dirty="0" err="1" smtClean="0">
                <a:latin typeface="Times New Roman"/>
                <a:cs typeface="Times New Roman"/>
              </a:rPr>
              <a:t>п</a:t>
            </a:r>
            <a:r>
              <a:rPr sz="1400" spc="-20" dirty="0" err="1" smtClean="0">
                <a:latin typeface="Times New Roman"/>
                <a:cs typeface="Times New Roman"/>
              </a:rPr>
              <a:t>о</a:t>
            </a:r>
            <a:r>
              <a:rPr sz="1400" spc="-5" dirty="0" err="1" smtClean="0">
                <a:latin typeface="Times New Roman"/>
                <a:cs typeface="Times New Roman"/>
              </a:rPr>
              <a:t>л</a:t>
            </a:r>
            <a:r>
              <a:rPr sz="1400" spc="-10" dirty="0" err="1" smtClean="0">
                <a:latin typeface="Times New Roman"/>
                <a:cs typeface="Times New Roman"/>
              </a:rPr>
              <a:t>но</a:t>
            </a:r>
            <a:r>
              <a:rPr sz="1400" dirty="0" err="1" smtClean="0">
                <a:latin typeface="Times New Roman"/>
                <a:cs typeface="Times New Roman"/>
              </a:rPr>
              <a:t>цен</a:t>
            </a:r>
            <a:r>
              <a:rPr sz="1400" spc="-10" dirty="0" err="1" smtClean="0">
                <a:latin typeface="Times New Roman"/>
                <a:cs typeface="Times New Roman"/>
              </a:rPr>
              <a:t>н</a:t>
            </a:r>
            <a:r>
              <a:rPr sz="1400" dirty="0" err="1" smtClean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	орг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ть	т</a:t>
            </a:r>
            <a:r>
              <a:rPr sz="1400" spc="5" dirty="0">
                <a:latin typeface="Times New Roman"/>
                <a:cs typeface="Times New Roman"/>
              </a:rPr>
              <a:t>е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spc="15" dirty="0">
                <a:latin typeface="Times New Roman"/>
                <a:cs typeface="Times New Roman"/>
              </a:rPr>
              <a:t>н</a:t>
            </a:r>
            <a:r>
              <a:rPr sz="1400" spc="-1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ю	деятел</a:t>
            </a:r>
            <a:r>
              <a:rPr sz="1400" spc="-10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сть  детей.</a:t>
            </a:r>
          </a:p>
          <a:p>
            <a:pPr marL="12700" marR="5080" indent="571500" algn="just">
              <a:lnSpc>
                <a:spcPct val="80000"/>
              </a:lnSpc>
              <a:spcBef>
                <a:spcPts val="350"/>
              </a:spcBef>
            </a:pP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10" dirty="0">
                <a:latin typeface="Times New Roman"/>
                <a:cs typeface="Times New Roman"/>
              </a:rPr>
              <a:t>народных </a:t>
            </a:r>
            <a:r>
              <a:rPr sz="1400" spc="-5" dirty="0">
                <a:latin typeface="Times New Roman"/>
                <a:cs typeface="Times New Roman"/>
              </a:rPr>
              <a:t>играх </a:t>
            </a:r>
            <a:r>
              <a:rPr sz="1400" dirty="0">
                <a:latin typeface="Times New Roman"/>
                <a:cs typeface="Times New Roman"/>
              </a:rPr>
              <a:t>дети </a:t>
            </a:r>
            <a:r>
              <a:rPr sz="1400" spc="-5" dirty="0">
                <a:latin typeface="Times New Roman"/>
                <a:cs typeface="Times New Roman"/>
              </a:rPr>
              <a:t>активно </a:t>
            </a:r>
            <a:r>
              <a:rPr sz="1400" spc="-10" dirty="0">
                <a:latin typeface="Times New Roman"/>
                <a:cs typeface="Times New Roman"/>
              </a:rPr>
              <a:t>используют  </a:t>
            </a:r>
            <a:r>
              <a:rPr sz="1400" spc="-5" dirty="0">
                <a:latin typeface="Times New Roman"/>
                <a:cs typeface="Times New Roman"/>
              </a:rPr>
              <a:t>игровой словарь, </a:t>
            </a:r>
            <a:r>
              <a:rPr sz="1400" spc="-10" dirty="0">
                <a:latin typeface="Times New Roman"/>
                <a:cs typeface="Times New Roman"/>
              </a:rPr>
              <a:t>жестикуляцию, </a:t>
            </a:r>
            <a:r>
              <a:rPr sz="1400" spc="-25" dirty="0">
                <a:latin typeface="Times New Roman"/>
                <a:cs typeface="Times New Roman"/>
              </a:rPr>
              <a:t>мимику, </a:t>
            </a:r>
            <a:r>
              <a:rPr sz="1400" spc="-15" dirty="0">
                <a:latin typeface="Times New Roman"/>
                <a:cs typeface="Times New Roman"/>
              </a:rPr>
              <a:t>необходимую  </a:t>
            </a:r>
            <a:r>
              <a:rPr sz="1400" dirty="0">
                <a:latin typeface="Times New Roman"/>
                <a:cs typeface="Times New Roman"/>
              </a:rPr>
              <a:t>по условиям игр </a:t>
            </a:r>
            <a:r>
              <a:rPr sz="1400" spc="-5" dirty="0">
                <a:latin typeface="Times New Roman"/>
                <a:cs typeface="Times New Roman"/>
              </a:rPr>
              <a:t>(закрыть </a:t>
            </a:r>
            <a:r>
              <a:rPr sz="1400" spc="-15" dirty="0">
                <a:latin typeface="Times New Roman"/>
                <a:cs typeface="Times New Roman"/>
              </a:rPr>
              <a:t>глаза, </a:t>
            </a:r>
            <a:r>
              <a:rPr sz="1400" spc="-5" dirty="0">
                <a:latin typeface="Times New Roman"/>
                <a:cs typeface="Times New Roman"/>
              </a:rPr>
              <a:t>отвернуться, </a:t>
            </a:r>
            <a:r>
              <a:rPr sz="1400" dirty="0">
                <a:latin typeface="Times New Roman"/>
                <a:cs typeface="Times New Roman"/>
              </a:rPr>
              <a:t>произвести  </a:t>
            </a:r>
            <a:r>
              <a:rPr sz="1400" spc="-5" dirty="0">
                <a:latin typeface="Times New Roman"/>
                <a:cs typeface="Times New Roman"/>
              </a:rPr>
              <a:t>счѐт). </a:t>
            </a:r>
            <a:r>
              <a:rPr sz="1400" spc="-10" dirty="0">
                <a:latin typeface="Times New Roman"/>
                <a:cs typeface="Times New Roman"/>
              </a:rPr>
              <a:t>Хореография, </a:t>
            </a:r>
            <a:r>
              <a:rPr sz="1400" spc="-5" dirty="0">
                <a:latin typeface="Times New Roman"/>
                <a:cs typeface="Times New Roman"/>
              </a:rPr>
              <a:t>подтанцовки, миманс, </a:t>
            </a:r>
            <a:r>
              <a:rPr sz="1400" dirty="0">
                <a:latin typeface="Times New Roman"/>
                <a:cs typeface="Times New Roman"/>
              </a:rPr>
              <a:t>специальные  </a:t>
            </a:r>
            <a:r>
              <a:rPr sz="1400" spc="-5" dirty="0">
                <a:latin typeface="Times New Roman"/>
                <a:cs typeface="Times New Roman"/>
              </a:rPr>
              <a:t>игровые </a:t>
            </a:r>
            <a:r>
              <a:rPr sz="1400" spc="5" dirty="0">
                <a:latin typeface="Times New Roman"/>
                <a:cs typeface="Times New Roman"/>
              </a:rPr>
              <a:t>песенки, </a:t>
            </a:r>
            <a:r>
              <a:rPr sz="1400" spc="-5" dirty="0">
                <a:latin typeface="Times New Roman"/>
                <a:cs typeface="Times New Roman"/>
              </a:rPr>
              <a:t>ритмика, </a:t>
            </a:r>
            <a:r>
              <a:rPr sz="1400" spc="-10" dirty="0">
                <a:latin typeface="Times New Roman"/>
                <a:cs typeface="Times New Roman"/>
              </a:rPr>
              <a:t>амулеты </a:t>
            </a:r>
            <a:r>
              <a:rPr sz="1400" spc="-5" dirty="0">
                <a:latin typeface="Times New Roman"/>
                <a:cs typeface="Times New Roman"/>
              </a:rPr>
              <a:t>органично </a:t>
            </a:r>
            <a:r>
              <a:rPr sz="1400" spc="-20" dirty="0">
                <a:latin typeface="Times New Roman"/>
                <a:cs typeface="Times New Roman"/>
              </a:rPr>
              <a:t>входят </a:t>
            </a:r>
            <a:r>
              <a:rPr sz="1400" dirty="0">
                <a:latin typeface="Times New Roman"/>
                <a:cs typeface="Times New Roman"/>
              </a:rPr>
              <a:t>в  </a:t>
            </a:r>
            <a:r>
              <a:rPr sz="1400" spc="-10" dirty="0">
                <a:latin typeface="Times New Roman"/>
                <a:cs typeface="Times New Roman"/>
              </a:rPr>
              <a:t>ту </a:t>
            </a:r>
            <a:r>
              <a:rPr sz="1400" dirty="0">
                <a:latin typeface="Times New Roman"/>
                <a:cs typeface="Times New Roman"/>
              </a:rPr>
              <a:t>или </a:t>
            </a:r>
            <a:r>
              <a:rPr sz="1400" spc="-5" dirty="0">
                <a:latin typeface="Times New Roman"/>
                <a:cs typeface="Times New Roman"/>
              </a:rPr>
              <a:t>иную </a:t>
            </a:r>
            <a:r>
              <a:rPr sz="1400" spc="-10" dirty="0">
                <a:latin typeface="Times New Roman"/>
                <a:cs typeface="Times New Roman"/>
              </a:rPr>
              <a:t>народную </a:t>
            </a:r>
            <a:r>
              <a:rPr sz="1400" spc="-35" dirty="0">
                <a:latin typeface="Times New Roman"/>
                <a:cs typeface="Times New Roman"/>
              </a:rPr>
              <a:t>игру, </a:t>
            </a:r>
            <a:r>
              <a:rPr sz="1400" spc="-5" dirty="0">
                <a:latin typeface="Times New Roman"/>
                <a:cs typeface="Times New Roman"/>
              </a:rPr>
              <a:t>придавая </a:t>
            </a:r>
            <a:r>
              <a:rPr sz="1400" dirty="0">
                <a:latin typeface="Times New Roman"/>
                <a:cs typeface="Times New Roman"/>
              </a:rPr>
              <a:t>ей  эмоциональность, </a:t>
            </a:r>
            <a:r>
              <a:rPr sz="1400" spc="-15" dirty="0">
                <a:latin typeface="Times New Roman"/>
                <a:cs typeface="Times New Roman"/>
              </a:rPr>
              <a:t>воздействуя </a:t>
            </a: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-5" dirty="0">
                <a:latin typeface="Times New Roman"/>
                <a:cs typeface="Times New Roman"/>
              </a:rPr>
              <a:t>предчувствия,  предугадывания, воображение, </a:t>
            </a:r>
            <a:r>
              <a:rPr sz="1400" dirty="0">
                <a:latin typeface="Times New Roman"/>
                <a:cs typeface="Times New Roman"/>
              </a:rPr>
              <a:t>фантазию, </a:t>
            </a:r>
            <a:r>
              <a:rPr sz="1400" spc="-10" dirty="0">
                <a:latin typeface="Times New Roman"/>
                <a:cs typeface="Times New Roman"/>
              </a:rPr>
              <a:t>что </a:t>
            </a:r>
            <a:r>
              <a:rPr sz="1400" spc="-5" dirty="0">
                <a:latin typeface="Times New Roman"/>
                <a:cs typeface="Times New Roman"/>
              </a:rPr>
              <a:t>порождает  ощущения </a:t>
            </a:r>
            <a:r>
              <a:rPr sz="1400" spc="-15" dirty="0">
                <a:latin typeface="Times New Roman"/>
                <a:cs typeface="Times New Roman"/>
              </a:rPr>
              <a:t>удовольствия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счастья </a:t>
            </a:r>
            <a:r>
              <a:rPr sz="1400" spc="-10" dirty="0">
                <a:latin typeface="Times New Roman"/>
                <a:cs typeface="Times New Roman"/>
              </a:rPr>
              <a:t>от </a:t>
            </a:r>
            <a:r>
              <a:rPr sz="1400" dirty="0">
                <a:latin typeface="Times New Roman"/>
                <a:cs typeface="Times New Roman"/>
              </a:rPr>
              <a:t>игры. </a:t>
            </a:r>
            <a:r>
              <a:rPr sz="1400" spc="5" dirty="0">
                <a:latin typeface="Times New Roman"/>
                <a:cs typeface="Times New Roman"/>
              </a:rPr>
              <a:t>Все  </a:t>
            </a:r>
            <a:r>
              <a:rPr sz="1400" spc="-10" dirty="0">
                <a:latin typeface="Times New Roman"/>
                <a:cs typeface="Times New Roman"/>
              </a:rPr>
              <a:t>структурные </a:t>
            </a:r>
            <a:r>
              <a:rPr sz="1400" spc="-5" dirty="0">
                <a:latin typeface="Times New Roman"/>
                <a:cs typeface="Times New Roman"/>
              </a:rPr>
              <a:t>элементы игры </a:t>
            </a:r>
            <a:r>
              <a:rPr sz="1400" spc="-10" dirty="0">
                <a:latin typeface="Times New Roman"/>
                <a:cs typeface="Times New Roman"/>
              </a:rPr>
              <a:t>подвижны, </a:t>
            </a:r>
            <a:r>
              <a:rPr sz="1400" dirty="0">
                <a:latin typeface="Times New Roman"/>
                <a:cs typeface="Times New Roman"/>
              </a:rPr>
              <a:t>они </a:t>
            </a:r>
            <a:r>
              <a:rPr sz="1400" spc="-5" dirty="0">
                <a:latin typeface="Times New Roman"/>
                <a:cs typeface="Times New Roman"/>
              </a:rPr>
              <a:t>изменяются  </a:t>
            </a:r>
            <a:r>
              <a:rPr sz="1400" dirty="0">
                <a:latin typeface="Times New Roman"/>
                <a:cs typeface="Times New Roman"/>
              </a:rPr>
              <a:t>вместе с </a:t>
            </a:r>
            <a:r>
              <a:rPr sz="1400" dirty="0" err="1">
                <a:latin typeface="Times New Roman"/>
                <a:cs typeface="Times New Roman"/>
              </a:rPr>
              <a:t>развитием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latin typeface="Times New Roman"/>
                <a:cs typeface="Times New Roman"/>
              </a:rPr>
              <a:t>игровой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деятельности детей и </a:t>
            </a:r>
            <a:r>
              <a:rPr sz="1400" spc="-5" dirty="0">
                <a:latin typeface="Times New Roman"/>
                <a:cs typeface="Times New Roman"/>
              </a:rPr>
              <a:t>они  </a:t>
            </a:r>
            <a:r>
              <a:rPr sz="1400" spc="-10" dirty="0">
                <a:latin typeface="Times New Roman"/>
                <a:cs typeface="Times New Roman"/>
              </a:rPr>
              <a:t>же изменяют </a:t>
            </a:r>
            <a:r>
              <a:rPr sz="1400" dirty="0">
                <a:latin typeface="Times New Roman"/>
                <a:cs typeface="Times New Roman"/>
              </a:rPr>
              <a:t>сами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игры.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538185"/>
            <a:ext cx="3505200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1" y="609600"/>
            <a:ext cx="6225286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500" b="1" spc="-10" dirty="0">
                <a:solidFill>
                  <a:schemeClr val="accent1"/>
                </a:solidFill>
              </a:rPr>
              <a:t>Классификация </a:t>
            </a:r>
            <a:r>
              <a:rPr sz="2500" b="1" spc="-5" dirty="0">
                <a:solidFill>
                  <a:schemeClr val="accent1"/>
                </a:solidFill>
              </a:rPr>
              <a:t>русских</a:t>
            </a:r>
            <a:r>
              <a:rPr sz="2500" b="1" spc="55" dirty="0">
                <a:solidFill>
                  <a:schemeClr val="accent1"/>
                </a:solidFill>
              </a:rPr>
              <a:t> </a:t>
            </a:r>
            <a:r>
              <a:rPr sz="2500" b="1" spc="-5" dirty="0">
                <a:solidFill>
                  <a:schemeClr val="accent1"/>
                </a:solidFill>
              </a:rPr>
              <a:t>народных</a:t>
            </a:r>
            <a:endParaRPr sz="2500" b="1" dirty="0">
              <a:solidFill>
                <a:schemeClr val="accent1"/>
              </a:solidFill>
            </a:endParaRPr>
          </a:p>
          <a:p>
            <a:pPr algn="ctr">
              <a:lnSpc>
                <a:spcPct val="100000"/>
              </a:lnSpc>
            </a:pPr>
            <a:r>
              <a:rPr sz="2500" b="1" spc="-5" dirty="0">
                <a:solidFill>
                  <a:schemeClr val="accent1"/>
                </a:solidFill>
              </a:rPr>
              <a:t>подвижных</a:t>
            </a:r>
            <a:r>
              <a:rPr sz="2500" b="1" spc="-80" dirty="0">
                <a:solidFill>
                  <a:schemeClr val="accent1"/>
                </a:solidFill>
              </a:rPr>
              <a:t> </a:t>
            </a:r>
            <a:r>
              <a:rPr sz="2500" b="1" spc="-5" dirty="0">
                <a:solidFill>
                  <a:schemeClr val="accent1"/>
                </a:solidFill>
              </a:rPr>
              <a:t>игр</a:t>
            </a:r>
            <a:endParaRPr sz="2500" b="1" dirty="0">
              <a:solidFill>
                <a:schemeClr val="accent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524000"/>
            <a:ext cx="8000365" cy="495289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55600" marR="5715" indent="571500" algn="just">
              <a:lnSpc>
                <a:spcPct val="90100"/>
              </a:lnSpc>
              <a:spcBef>
                <a:spcPts val="190"/>
              </a:spcBef>
            </a:pPr>
            <a:r>
              <a:rPr sz="1600" spc="-5" dirty="0">
                <a:latin typeface="Times New Roman"/>
                <a:cs typeface="Times New Roman"/>
              </a:rPr>
              <a:t>Применение русских </a:t>
            </a:r>
            <a:r>
              <a:rPr sz="1600" spc="-10" dirty="0">
                <a:latin typeface="Times New Roman"/>
                <a:cs typeface="Times New Roman"/>
              </a:rPr>
              <a:t>народных подвижных </a:t>
            </a:r>
            <a:r>
              <a:rPr sz="1600" spc="-5" dirty="0">
                <a:latin typeface="Times New Roman"/>
                <a:cs typeface="Times New Roman"/>
              </a:rPr>
              <a:t>игр в воспитательно-образовательном  </a:t>
            </a:r>
            <a:r>
              <a:rPr sz="1600" spc="5" dirty="0">
                <a:latin typeface="Times New Roman"/>
                <a:cs typeface="Times New Roman"/>
              </a:rPr>
              <a:t>процессе </a:t>
            </a:r>
            <a:r>
              <a:rPr sz="1600" spc="-20" dirty="0">
                <a:latin typeface="Times New Roman"/>
                <a:cs typeface="Times New Roman"/>
              </a:rPr>
              <a:t>дошкольников </a:t>
            </a:r>
            <a:r>
              <a:rPr sz="1600" spc="-15" dirty="0">
                <a:latin typeface="Times New Roman"/>
                <a:cs typeface="Times New Roman"/>
              </a:rPr>
              <a:t>требует </a:t>
            </a:r>
            <a:r>
              <a:rPr sz="1600" spc="-5" dirty="0">
                <a:latin typeface="Times New Roman"/>
                <a:cs typeface="Times New Roman"/>
              </a:rPr>
              <a:t>их специального отбора для решения </a:t>
            </a:r>
            <a:r>
              <a:rPr sz="1600" dirty="0">
                <a:latin typeface="Times New Roman"/>
                <a:cs typeface="Times New Roman"/>
              </a:rPr>
              <a:t>разных  </a:t>
            </a:r>
            <a:r>
              <a:rPr sz="1600" spc="-5" dirty="0">
                <a:latin typeface="Times New Roman"/>
                <a:cs typeface="Times New Roman"/>
              </a:rPr>
              <a:t>педагогических </a:t>
            </a:r>
            <a:r>
              <a:rPr sz="1600" spc="-15" dirty="0">
                <a:latin typeface="Times New Roman"/>
                <a:cs typeface="Times New Roman"/>
              </a:rPr>
              <a:t>задач. </a:t>
            </a:r>
            <a:r>
              <a:rPr sz="1600" spc="-5" dirty="0">
                <a:latin typeface="Times New Roman"/>
                <a:cs typeface="Times New Roman"/>
              </a:rPr>
              <a:t>Для </a:t>
            </a:r>
            <a:r>
              <a:rPr sz="1600" spc="-15" dirty="0">
                <a:latin typeface="Times New Roman"/>
                <a:cs typeface="Times New Roman"/>
              </a:rPr>
              <a:t>этого </a:t>
            </a:r>
            <a:r>
              <a:rPr sz="1600" spc="-5" dirty="0">
                <a:latin typeface="Times New Roman"/>
                <a:cs typeface="Times New Roman"/>
              </a:rPr>
              <a:t>создаются </a:t>
            </a:r>
            <a:r>
              <a:rPr sz="1600" spc="-10" dirty="0">
                <a:latin typeface="Times New Roman"/>
                <a:cs typeface="Times New Roman"/>
              </a:rPr>
              <a:t>рабочие </a:t>
            </a:r>
            <a:r>
              <a:rPr sz="1600" spc="-5" dirty="0">
                <a:latin typeface="Times New Roman"/>
                <a:cs typeface="Times New Roman"/>
              </a:rPr>
              <a:t>группировки игр, </a:t>
            </a:r>
            <a:r>
              <a:rPr sz="1600" spc="-20" dirty="0">
                <a:latin typeface="Times New Roman"/>
                <a:cs typeface="Times New Roman"/>
              </a:rPr>
              <a:t>сходных </a:t>
            </a:r>
            <a:r>
              <a:rPr sz="1600" spc="5" dirty="0">
                <a:latin typeface="Times New Roman"/>
                <a:cs typeface="Times New Roman"/>
              </a:rPr>
              <a:t>по  </a:t>
            </a:r>
            <a:r>
              <a:rPr sz="1600" spc="-5" dirty="0">
                <a:latin typeface="Times New Roman"/>
                <a:cs typeface="Times New Roman"/>
              </a:rPr>
              <a:t>определенным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признакам:</a:t>
            </a:r>
            <a:endParaRPr sz="16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1730"/>
              </a:lnSpc>
              <a:spcBef>
                <a:spcPts val="405"/>
              </a:spcBef>
              <a:buFont typeface="Arial"/>
              <a:buChar char="•"/>
              <a:tabLst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по </a:t>
            </a:r>
            <a:r>
              <a:rPr sz="1600" spc="-10" dirty="0">
                <a:latin typeface="Times New Roman"/>
                <a:cs typeface="Times New Roman"/>
              </a:rPr>
              <a:t>видовому </a:t>
            </a:r>
            <a:r>
              <a:rPr sz="1600" spc="-5" dirty="0">
                <a:latin typeface="Times New Roman"/>
                <a:cs typeface="Times New Roman"/>
              </a:rPr>
              <a:t>отражению </a:t>
            </a:r>
            <a:r>
              <a:rPr sz="1600" dirty="0">
                <a:latin typeface="Times New Roman"/>
                <a:cs typeface="Times New Roman"/>
              </a:rPr>
              <a:t>национальной </a:t>
            </a:r>
            <a:r>
              <a:rPr sz="1600" spc="-30" dirty="0">
                <a:latin typeface="Times New Roman"/>
                <a:cs typeface="Times New Roman"/>
              </a:rPr>
              <a:t>культуры </a:t>
            </a:r>
            <a:r>
              <a:rPr sz="1600" dirty="0">
                <a:latin typeface="Times New Roman"/>
                <a:cs typeface="Times New Roman"/>
              </a:rPr>
              <a:t>(отражается </a:t>
            </a:r>
            <a:r>
              <a:rPr sz="1600" spc="-5" dirty="0">
                <a:latin typeface="Times New Roman"/>
                <a:cs typeface="Times New Roman"/>
              </a:rPr>
              <a:t>отношение к  </a:t>
            </a:r>
            <a:r>
              <a:rPr sz="1600" spc="-10" dirty="0">
                <a:latin typeface="Times New Roman"/>
                <a:cs typeface="Times New Roman"/>
              </a:rPr>
              <a:t>окружающей природе, </a:t>
            </a:r>
            <a:r>
              <a:rPr sz="1600" spc="-5" dirty="0">
                <a:latin typeface="Times New Roman"/>
                <a:cs typeface="Times New Roman"/>
              </a:rPr>
              <a:t>быт </a:t>
            </a:r>
            <a:r>
              <a:rPr sz="1600" spc="-20" dirty="0">
                <a:latin typeface="Times New Roman"/>
                <a:cs typeface="Times New Roman"/>
              </a:rPr>
              <a:t>русского </a:t>
            </a:r>
            <a:r>
              <a:rPr sz="1600" spc="-10" dirty="0">
                <a:latin typeface="Times New Roman"/>
                <a:cs typeface="Times New Roman"/>
              </a:rPr>
              <a:t>народа, </a:t>
            </a:r>
            <a:r>
              <a:rPr sz="1600" spc="-5" dirty="0">
                <a:latin typeface="Times New Roman"/>
                <a:cs typeface="Times New Roman"/>
              </a:rPr>
              <a:t>игры русских </a:t>
            </a:r>
            <a:r>
              <a:rPr sz="1600" dirty="0">
                <a:latin typeface="Times New Roman"/>
                <a:cs typeface="Times New Roman"/>
              </a:rPr>
              <a:t>детей, </a:t>
            </a:r>
            <a:r>
              <a:rPr sz="1600" spc="-10" dirty="0">
                <a:latin typeface="Times New Roman"/>
                <a:cs typeface="Times New Roman"/>
              </a:rPr>
              <a:t>вечная </a:t>
            </a:r>
            <a:r>
              <a:rPr sz="1600" spc="-5" dirty="0">
                <a:latin typeface="Times New Roman"/>
                <a:cs typeface="Times New Roman"/>
              </a:rPr>
              <a:t>борьба добра  против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зла);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150" dirty="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ts val="1730"/>
              </a:lnSpc>
              <a:buFont typeface="Arial"/>
              <a:buChar char="•"/>
              <a:tabLst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по </a:t>
            </a:r>
            <a:r>
              <a:rPr sz="1600" dirty="0">
                <a:latin typeface="Times New Roman"/>
                <a:cs typeface="Times New Roman"/>
              </a:rPr>
              <a:t>интенсивности </a:t>
            </a:r>
            <a:r>
              <a:rPr sz="1600" spc="-10" dirty="0">
                <a:latin typeface="Times New Roman"/>
                <a:cs typeface="Times New Roman"/>
              </a:rPr>
              <a:t>используемых </a:t>
            </a:r>
            <a:r>
              <a:rPr sz="1600" spc="-5" dirty="0">
                <a:latin typeface="Times New Roman"/>
                <a:cs typeface="Times New Roman"/>
              </a:rPr>
              <a:t>в игре движений </a:t>
            </a:r>
            <a:r>
              <a:rPr sz="1600" dirty="0">
                <a:latin typeface="Times New Roman"/>
                <a:cs typeface="Times New Roman"/>
              </a:rPr>
              <a:t>(игры </a:t>
            </a:r>
            <a:r>
              <a:rPr sz="1600" spc="-10" dirty="0">
                <a:latin typeface="Times New Roman"/>
                <a:cs typeface="Times New Roman"/>
              </a:rPr>
              <a:t>бывают </a:t>
            </a:r>
            <a:r>
              <a:rPr sz="1600" spc="-5" dirty="0">
                <a:latin typeface="Times New Roman"/>
                <a:cs typeface="Times New Roman"/>
              </a:rPr>
              <a:t>малой, средней и  </a:t>
            </a:r>
            <a:r>
              <a:rPr sz="1600" spc="-15" dirty="0">
                <a:latin typeface="Times New Roman"/>
                <a:cs typeface="Times New Roman"/>
              </a:rPr>
              <a:t>высокой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интенсивности);</a:t>
            </a: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150" dirty="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ts val="1730"/>
              </a:lnSpc>
              <a:buFont typeface="Arial"/>
              <a:buChar char="•"/>
              <a:tabLst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по </a:t>
            </a:r>
            <a:r>
              <a:rPr sz="1600" spc="5" dirty="0">
                <a:latin typeface="Times New Roman"/>
                <a:cs typeface="Times New Roman"/>
              </a:rPr>
              <a:t>типу </a:t>
            </a:r>
            <a:r>
              <a:rPr sz="1600" spc="-10" dirty="0">
                <a:latin typeface="Times New Roman"/>
                <a:cs typeface="Times New Roman"/>
              </a:rPr>
              <a:t>двигательного </a:t>
            </a:r>
            <a:r>
              <a:rPr sz="1600" spc="-5" dirty="0">
                <a:latin typeface="Times New Roman"/>
                <a:cs typeface="Times New Roman"/>
              </a:rPr>
              <a:t>действия, </a:t>
            </a:r>
            <a:r>
              <a:rPr sz="1600" dirty="0">
                <a:latin typeface="Times New Roman"/>
                <a:cs typeface="Times New Roman"/>
              </a:rPr>
              <a:t>преимущественно </a:t>
            </a:r>
            <a:r>
              <a:rPr sz="1600" spc="-20" dirty="0">
                <a:latin typeface="Times New Roman"/>
                <a:cs typeface="Times New Roman"/>
              </a:rPr>
              <a:t>входящего </a:t>
            </a:r>
            <a:r>
              <a:rPr sz="1600" spc="-5" dirty="0">
                <a:latin typeface="Times New Roman"/>
                <a:cs typeface="Times New Roman"/>
              </a:rPr>
              <a:t>в игры (с </a:t>
            </a:r>
            <a:r>
              <a:rPr sz="1600" spc="-15" dirty="0">
                <a:latin typeface="Times New Roman"/>
                <a:cs typeface="Times New Roman"/>
              </a:rPr>
              <a:t>бегом, </a:t>
            </a:r>
            <a:r>
              <a:rPr sz="1600" spc="-5" dirty="0">
                <a:latin typeface="Times New Roman"/>
                <a:cs typeface="Times New Roman"/>
              </a:rPr>
              <a:t>с  прыжками в </a:t>
            </a:r>
            <a:r>
              <a:rPr sz="1600" spc="-30" dirty="0">
                <a:latin typeface="Times New Roman"/>
                <a:cs typeface="Times New Roman"/>
              </a:rPr>
              <a:t>высоту, </a:t>
            </a:r>
            <a:r>
              <a:rPr sz="1600" spc="-5" dirty="0">
                <a:latin typeface="Times New Roman"/>
                <a:cs typeface="Times New Roman"/>
              </a:rPr>
              <a:t>в длину с </a:t>
            </a:r>
            <a:r>
              <a:rPr sz="1600" spc="10" dirty="0">
                <a:latin typeface="Times New Roman"/>
                <a:cs typeface="Times New Roman"/>
              </a:rPr>
              <a:t>места </a:t>
            </a:r>
            <a:r>
              <a:rPr sz="1600" spc="-5" dirty="0">
                <a:latin typeface="Times New Roman"/>
                <a:cs typeface="Times New Roman"/>
              </a:rPr>
              <a:t>и с разбега, с </a:t>
            </a:r>
            <a:r>
              <a:rPr sz="1600" dirty="0">
                <a:latin typeface="Times New Roman"/>
                <a:cs typeface="Times New Roman"/>
              </a:rPr>
              <a:t>метанием </a:t>
            </a:r>
            <a:r>
              <a:rPr sz="1600" spc="-5" dirty="0">
                <a:latin typeface="Times New Roman"/>
                <a:cs typeface="Times New Roman"/>
              </a:rPr>
              <a:t>в </a:t>
            </a:r>
            <a:r>
              <a:rPr sz="1600" spc="-10" dirty="0">
                <a:latin typeface="Times New Roman"/>
                <a:cs typeface="Times New Roman"/>
              </a:rPr>
              <a:t>подвижную </a:t>
            </a:r>
            <a:r>
              <a:rPr sz="1600" spc="-5" dirty="0">
                <a:latin typeface="Times New Roman"/>
                <a:cs typeface="Times New Roman"/>
              </a:rPr>
              <a:t>и  </a:t>
            </a:r>
            <a:r>
              <a:rPr sz="1600" spc="-10" dirty="0">
                <a:latin typeface="Times New Roman"/>
                <a:cs typeface="Times New Roman"/>
              </a:rPr>
              <a:t>неподвижную </a:t>
            </a:r>
            <a:r>
              <a:rPr sz="1600" spc="-5" dirty="0">
                <a:latin typeface="Times New Roman"/>
                <a:cs typeface="Times New Roman"/>
              </a:rPr>
              <a:t>цель, с </a:t>
            </a:r>
            <a:r>
              <a:rPr sz="1600" dirty="0">
                <a:latin typeface="Times New Roman"/>
                <a:cs typeface="Times New Roman"/>
              </a:rPr>
              <a:t>бросками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spc="-10" dirty="0">
                <a:latin typeface="Times New Roman"/>
                <a:cs typeface="Times New Roman"/>
              </a:rPr>
              <a:t>ловлей </a:t>
            </a:r>
            <a:r>
              <a:rPr sz="1600" spc="-5" dirty="0">
                <a:latin typeface="Times New Roman"/>
                <a:cs typeface="Times New Roman"/>
              </a:rPr>
              <a:t>мяча и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т.д.);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9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по </a:t>
            </a:r>
            <a:r>
              <a:rPr sz="1600" spc="-10" dirty="0">
                <a:latin typeface="Times New Roman"/>
                <a:cs typeface="Times New Roman"/>
              </a:rPr>
              <a:t>содержанию </a:t>
            </a:r>
            <a:r>
              <a:rPr sz="1600" spc="-5" dirty="0">
                <a:latin typeface="Times New Roman"/>
                <a:cs typeface="Times New Roman"/>
              </a:rPr>
              <a:t>и сложности </a:t>
            </a:r>
            <a:r>
              <a:rPr sz="1600" spc="5" dirty="0">
                <a:latin typeface="Times New Roman"/>
                <a:cs typeface="Times New Roman"/>
              </a:rPr>
              <a:t>построения </a:t>
            </a:r>
            <a:r>
              <a:rPr sz="1600" spc="-5" dirty="0">
                <a:latin typeface="Times New Roman"/>
                <a:cs typeface="Times New Roman"/>
              </a:rPr>
              <a:t>игры </a:t>
            </a:r>
            <a:r>
              <a:rPr sz="1600" dirty="0">
                <a:latin typeface="Times New Roman"/>
                <a:cs typeface="Times New Roman"/>
              </a:rPr>
              <a:t>(простые, </a:t>
            </a:r>
            <a:r>
              <a:rPr sz="1600" spc="-15" dirty="0">
                <a:latin typeface="Times New Roman"/>
                <a:cs typeface="Times New Roman"/>
              </a:rPr>
              <a:t>переходящие,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командные);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150" dirty="0">
              <a:latin typeface="Times New Roman"/>
              <a:cs typeface="Times New Roman"/>
            </a:endParaRPr>
          </a:p>
          <a:p>
            <a:pPr marL="355600" marR="8255" indent="-342900" algn="just">
              <a:lnSpc>
                <a:spcPts val="1730"/>
              </a:lnSpc>
              <a:buFont typeface="Arial"/>
              <a:buChar char="•"/>
              <a:tabLst>
                <a:tab pos="355600" algn="l"/>
              </a:tabLst>
            </a:pPr>
            <a:r>
              <a:rPr sz="1600" spc="-5" dirty="0">
                <a:latin typeface="Times New Roman"/>
                <a:cs typeface="Times New Roman"/>
              </a:rPr>
              <a:t>с </a:t>
            </a:r>
            <a:r>
              <a:rPr sz="1600" spc="-15" dirty="0">
                <a:latin typeface="Times New Roman"/>
                <a:cs typeface="Times New Roman"/>
              </a:rPr>
              <a:t>учетом </a:t>
            </a:r>
            <a:r>
              <a:rPr sz="1600" spc="-5" dirty="0">
                <a:latin typeface="Times New Roman"/>
                <a:cs typeface="Times New Roman"/>
              </a:rPr>
              <a:t>возрастных </a:t>
            </a:r>
            <a:r>
              <a:rPr sz="1600" dirty="0">
                <a:latin typeface="Times New Roman"/>
                <a:cs typeface="Times New Roman"/>
              </a:rPr>
              <a:t>особенностей детей 5–7 </a:t>
            </a:r>
            <a:r>
              <a:rPr sz="1600" spc="-35" dirty="0">
                <a:latin typeface="Times New Roman"/>
                <a:cs typeface="Times New Roman"/>
              </a:rPr>
              <a:t>лет. </a:t>
            </a:r>
            <a:r>
              <a:rPr sz="1600" dirty="0">
                <a:latin typeface="Times New Roman"/>
                <a:cs typeface="Times New Roman"/>
              </a:rPr>
              <a:t>Эти </a:t>
            </a:r>
            <a:r>
              <a:rPr sz="1600" spc="-15" dirty="0">
                <a:latin typeface="Times New Roman"/>
                <a:cs typeface="Times New Roman"/>
              </a:rPr>
              <a:t>же </a:t>
            </a:r>
            <a:r>
              <a:rPr sz="1600" spc="-5" dirty="0">
                <a:latin typeface="Times New Roman"/>
                <a:cs typeface="Times New Roman"/>
              </a:rPr>
              <a:t>игры </a:t>
            </a:r>
            <a:r>
              <a:rPr sz="1600" spc="-10" dirty="0">
                <a:latin typeface="Times New Roman"/>
                <a:cs typeface="Times New Roman"/>
              </a:rPr>
              <a:t>можно использовать на  </a:t>
            </a:r>
            <a:r>
              <a:rPr sz="1600" spc="-5" dirty="0">
                <a:latin typeface="Times New Roman"/>
                <a:cs typeface="Times New Roman"/>
              </a:rPr>
              <a:t>занятиях по </a:t>
            </a:r>
            <a:r>
              <a:rPr sz="1600" spc="-10" dirty="0">
                <a:latin typeface="Times New Roman"/>
                <a:cs typeface="Times New Roman"/>
              </a:rPr>
              <a:t>физической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культуре.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1" y="624110"/>
            <a:ext cx="7696200" cy="757386"/>
          </a:xfrm>
          <a:prstGeom prst="rect">
            <a:avLst/>
          </a:prstGeom>
        </p:spPr>
        <p:txBody>
          <a:bodyPr vert="horz" wrap="square" lIns="0" tIns="201421" rIns="0" bIns="0" rtlCol="0">
            <a:spAutoFit/>
          </a:bodyPr>
          <a:lstStyle/>
          <a:p>
            <a:pPr marL="2122805">
              <a:lnSpc>
                <a:spcPct val="100000"/>
              </a:lnSpc>
            </a:pPr>
            <a:r>
              <a:rPr b="1" spc="-5" dirty="0">
                <a:solidFill>
                  <a:schemeClr val="accent1"/>
                </a:solidFill>
              </a:rPr>
              <a:t>Типология</a:t>
            </a:r>
            <a:r>
              <a:rPr b="1" spc="-75" dirty="0">
                <a:solidFill>
                  <a:schemeClr val="accent1"/>
                </a:solidFill>
              </a:rPr>
              <a:t> </a:t>
            </a:r>
            <a:r>
              <a:rPr b="1" spc="-10" dirty="0">
                <a:solidFill>
                  <a:schemeClr val="accent1"/>
                </a:solidFill>
              </a:rPr>
              <a:t>игр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4000"/>
            <a:ext cx="30226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•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67509"/>
            <a:ext cx="8072755" cy="2472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ct val="100000"/>
              </a:lnSpc>
            </a:pPr>
            <a:r>
              <a:rPr sz="2100" b="1" spc="-5" dirty="0" err="1">
                <a:latin typeface="Times New Roman"/>
                <a:cs typeface="Times New Roman"/>
              </a:rPr>
              <a:t>Различают</a:t>
            </a:r>
            <a:r>
              <a:rPr sz="2100" b="1" spc="-90" dirty="0">
                <a:latin typeface="Times New Roman"/>
                <a:cs typeface="Times New Roman"/>
              </a:rPr>
              <a:t> </a:t>
            </a:r>
            <a:r>
              <a:rPr sz="2100" b="1" dirty="0" err="1" smtClean="0">
                <a:latin typeface="Times New Roman"/>
                <a:cs typeface="Times New Roman"/>
              </a:rPr>
              <a:t>игры</a:t>
            </a:r>
            <a:r>
              <a:rPr lang="ru-RU" sz="2100" b="1" dirty="0" smtClean="0">
                <a:latin typeface="Times New Roman"/>
                <a:cs typeface="Times New Roman"/>
              </a:rPr>
              <a:t>:</a:t>
            </a:r>
            <a:endParaRPr sz="2100" b="1" dirty="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5600" algn="l"/>
              </a:tabLst>
            </a:pPr>
            <a:r>
              <a:rPr sz="2100" spc="-5" dirty="0">
                <a:latin typeface="Times New Roman"/>
                <a:cs typeface="Times New Roman"/>
              </a:rPr>
              <a:t>По способу проведения </a:t>
            </a:r>
            <a:r>
              <a:rPr sz="2100" spc="-10" dirty="0">
                <a:latin typeface="Times New Roman"/>
                <a:cs typeface="Times New Roman"/>
              </a:rPr>
              <a:t>(с </a:t>
            </a:r>
            <a:r>
              <a:rPr sz="2100" spc="-15" dirty="0">
                <a:latin typeface="Times New Roman"/>
                <a:cs typeface="Times New Roman"/>
              </a:rPr>
              <a:t>водящим, </a:t>
            </a:r>
            <a:r>
              <a:rPr sz="2100" spc="-5" dirty="0">
                <a:latin typeface="Times New Roman"/>
                <a:cs typeface="Times New Roman"/>
              </a:rPr>
              <a:t>без </a:t>
            </a:r>
            <a:r>
              <a:rPr sz="2100" spc="-20" dirty="0">
                <a:latin typeface="Times New Roman"/>
                <a:cs typeface="Times New Roman"/>
              </a:rPr>
              <a:t>водящего, </a:t>
            </a:r>
            <a:r>
              <a:rPr sz="2100" dirty="0">
                <a:latin typeface="Times New Roman"/>
                <a:cs typeface="Times New Roman"/>
              </a:rPr>
              <a:t>с </a:t>
            </a:r>
            <a:r>
              <a:rPr sz="2100" spc="-5" dirty="0">
                <a:latin typeface="Times New Roman"/>
                <a:cs typeface="Times New Roman"/>
              </a:rPr>
              <a:t>предметами,  без предметов, ролевые,</a:t>
            </a:r>
            <a:r>
              <a:rPr sz="2100" spc="-8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сюжетные).</a:t>
            </a: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05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100" spc="-5" dirty="0">
                <a:latin typeface="Times New Roman"/>
                <a:cs typeface="Times New Roman"/>
              </a:rPr>
              <a:t>По </a:t>
            </a:r>
            <a:r>
              <a:rPr sz="2100" spc="5" dirty="0">
                <a:latin typeface="Times New Roman"/>
                <a:cs typeface="Times New Roman"/>
              </a:rPr>
              <a:t>физическим </a:t>
            </a:r>
            <a:r>
              <a:rPr sz="2100" spc="-10" dirty="0">
                <a:latin typeface="Times New Roman"/>
                <a:cs typeface="Times New Roman"/>
              </a:rPr>
              <a:t>качествам, </a:t>
            </a:r>
            <a:r>
              <a:rPr sz="2100" dirty="0">
                <a:latin typeface="Times New Roman"/>
                <a:cs typeface="Times New Roman"/>
              </a:rPr>
              <a:t>преимущественно </a:t>
            </a:r>
            <a:r>
              <a:rPr sz="2100" spc="-10" dirty="0">
                <a:latin typeface="Times New Roman"/>
                <a:cs typeface="Times New Roman"/>
              </a:rPr>
              <a:t>проявленным </a:t>
            </a:r>
            <a:r>
              <a:rPr sz="2100" spc="-5" dirty="0">
                <a:latin typeface="Times New Roman"/>
                <a:cs typeface="Times New Roman"/>
              </a:rPr>
              <a:t>в </a:t>
            </a:r>
            <a:r>
              <a:rPr sz="2100" dirty="0">
                <a:latin typeface="Times New Roman"/>
                <a:cs typeface="Times New Roman"/>
              </a:rPr>
              <a:t>игре  (игры, преимущественно </a:t>
            </a:r>
            <a:r>
              <a:rPr sz="2100" spc="-5" dirty="0">
                <a:latin typeface="Times New Roman"/>
                <a:cs typeface="Times New Roman"/>
              </a:rPr>
              <a:t>способствующие </a:t>
            </a:r>
            <a:r>
              <a:rPr sz="2100" spc="5" dirty="0">
                <a:latin typeface="Times New Roman"/>
                <a:cs typeface="Times New Roman"/>
              </a:rPr>
              <a:t>воспитанию </a:t>
            </a:r>
            <a:r>
              <a:rPr sz="2100" dirty="0">
                <a:latin typeface="Times New Roman"/>
                <a:cs typeface="Times New Roman"/>
              </a:rPr>
              <a:t>силы,  </a:t>
            </a:r>
            <a:r>
              <a:rPr sz="2100" spc="5" dirty="0">
                <a:latin typeface="Times New Roman"/>
                <a:cs typeface="Times New Roman"/>
              </a:rPr>
              <a:t>выносливости, </a:t>
            </a:r>
            <a:r>
              <a:rPr sz="2100" spc="-10" dirty="0">
                <a:latin typeface="Times New Roman"/>
                <a:cs typeface="Times New Roman"/>
              </a:rPr>
              <a:t>ловкости, </a:t>
            </a:r>
            <a:r>
              <a:rPr sz="2100" dirty="0">
                <a:latin typeface="Times New Roman"/>
                <a:cs typeface="Times New Roman"/>
              </a:rPr>
              <a:t>быстроты,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гибкости).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90413" y="4548504"/>
            <a:ext cx="504825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dirty="0">
                <a:latin typeface="Times New Roman"/>
                <a:cs typeface="Times New Roman"/>
              </a:rPr>
              <a:t>(д</a:t>
            </a:r>
            <a:r>
              <a:rPr sz="2100" spc="-10" dirty="0">
                <a:latin typeface="Times New Roman"/>
                <a:cs typeface="Times New Roman"/>
              </a:rPr>
              <a:t>л</a:t>
            </a:r>
            <a:r>
              <a:rPr sz="2100" dirty="0">
                <a:latin typeface="Times New Roman"/>
                <a:cs typeface="Times New Roman"/>
              </a:rPr>
              <a:t>я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4877" y="4548504"/>
            <a:ext cx="102235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-15" dirty="0">
                <a:latin typeface="Times New Roman"/>
                <a:cs typeface="Times New Roman"/>
              </a:rPr>
              <a:t>вводной,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36357" y="4548504"/>
            <a:ext cx="117094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dirty="0">
                <a:latin typeface="Times New Roman"/>
                <a:cs typeface="Times New Roman"/>
              </a:rPr>
              <a:t>основной,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4548504"/>
            <a:ext cx="489521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866140" algn="l"/>
                <a:tab pos="2383790" algn="l"/>
                <a:tab pos="2700020" algn="l"/>
                <a:tab pos="4011929" algn="l"/>
              </a:tabLst>
            </a:pPr>
            <a:r>
              <a:rPr sz="2100" spc="-10" dirty="0">
                <a:latin typeface="Times New Roman"/>
                <a:cs typeface="Times New Roman"/>
              </a:rPr>
              <a:t>П</a:t>
            </a:r>
            <a:r>
              <a:rPr sz="2100" spc="-5" dirty="0">
                <a:latin typeface="Times New Roman"/>
                <a:cs typeface="Times New Roman"/>
              </a:rPr>
              <a:t>о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spc="-20" dirty="0">
                <a:latin typeface="Times New Roman"/>
                <a:cs typeface="Times New Roman"/>
              </a:rPr>
              <a:t>о</a:t>
            </a:r>
            <a:r>
              <a:rPr sz="2100" spc="-5" dirty="0">
                <a:latin typeface="Times New Roman"/>
                <a:cs typeface="Times New Roman"/>
              </a:rPr>
              <a:t>тн</a:t>
            </a:r>
            <a:r>
              <a:rPr sz="2100" spc="-15" dirty="0">
                <a:latin typeface="Times New Roman"/>
                <a:cs typeface="Times New Roman"/>
              </a:rPr>
              <a:t>о</a:t>
            </a:r>
            <a:r>
              <a:rPr sz="2100" dirty="0">
                <a:latin typeface="Times New Roman"/>
                <a:cs typeface="Times New Roman"/>
              </a:rPr>
              <a:t>ше</a:t>
            </a:r>
            <a:r>
              <a:rPr sz="2100" spc="-15" dirty="0">
                <a:latin typeface="Times New Roman"/>
                <a:cs typeface="Times New Roman"/>
              </a:rPr>
              <a:t>н</a:t>
            </a:r>
            <a:r>
              <a:rPr sz="2100" spc="-5" dirty="0">
                <a:latin typeface="Times New Roman"/>
                <a:cs typeface="Times New Roman"/>
              </a:rPr>
              <a:t>ию</a:t>
            </a:r>
            <a:r>
              <a:rPr sz="2100" dirty="0">
                <a:latin typeface="Times New Roman"/>
                <a:cs typeface="Times New Roman"/>
              </a:rPr>
              <a:t>	к	с</a:t>
            </a:r>
            <a:r>
              <a:rPr sz="2100" spc="15" dirty="0">
                <a:latin typeface="Times New Roman"/>
                <a:cs typeface="Times New Roman"/>
              </a:rPr>
              <a:t>т</a:t>
            </a:r>
            <a:r>
              <a:rPr sz="2100" spc="-20" dirty="0">
                <a:latin typeface="Times New Roman"/>
                <a:cs typeface="Times New Roman"/>
              </a:rPr>
              <a:t>р</a:t>
            </a:r>
            <a:r>
              <a:rPr sz="2100" dirty="0">
                <a:latin typeface="Times New Roman"/>
                <a:cs typeface="Times New Roman"/>
              </a:rPr>
              <a:t>у</a:t>
            </a:r>
            <a:r>
              <a:rPr sz="2100" spc="-35" dirty="0">
                <a:latin typeface="Times New Roman"/>
                <a:cs typeface="Times New Roman"/>
              </a:rPr>
              <a:t>к</a:t>
            </a:r>
            <a:r>
              <a:rPr sz="2100" spc="-30" dirty="0">
                <a:latin typeface="Times New Roman"/>
                <a:cs typeface="Times New Roman"/>
              </a:rPr>
              <a:t>т</a:t>
            </a:r>
            <a:r>
              <a:rPr sz="2100" dirty="0">
                <a:latin typeface="Times New Roman"/>
                <a:cs typeface="Times New Roman"/>
              </a:rPr>
              <a:t>уре	заня</a:t>
            </a:r>
            <a:r>
              <a:rPr sz="2100" spc="-15" dirty="0">
                <a:latin typeface="Times New Roman"/>
                <a:cs typeface="Times New Roman"/>
              </a:rPr>
              <a:t>т</a:t>
            </a:r>
            <a:r>
              <a:rPr sz="2100" dirty="0">
                <a:latin typeface="Times New Roman"/>
                <a:cs typeface="Times New Roman"/>
              </a:rPr>
              <a:t>ия  </a:t>
            </a:r>
            <a:r>
              <a:rPr sz="2100" spc="-10" dirty="0">
                <a:latin typeface="Times New Roman"/>
                <a:cs typeface="Times New Roman"/>
              </a:rPr>
              <a:t>заключительной </a:t>
            </a:r>
            <a:r>
              <a:rPr sz="2100" dirty="0">
                <a:latin typeface="Times New Roman"/>
                <a:cs typeface="Times New Roman"/>
              </a:rPr>
              <a:t>частей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занятия).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1" y="304800"/>
            <a:ext cx="7391400" cy="1968231"/>
          </a:xfrm>
          <a:prstGeom prst="rect">
            <a:avLst/>
          </a:prstGeom>
        </p:spPr>
        <p:txBody>
          <a:bodyPr vert="horz" wrap="square" lIns="0" tIns="303276" rIns="0" bIns="0" rtlCol="0">
            <a:spAutoFit/>
          </a:bodyPr>
          <a:lstStyle/>
          <a:p>
            <a:pPr marL="93980" algn="ctr">
              <a:lnSpc>
                <a:spcPct val="100000"/>
              </a:lnSpc>
            </a:pPr>
            <a:r>
              <a:rPr b="1" spc="-5" dirty="0">
                <a:solidFill>
                  <a:schemeClr val="accent1"/>
                </a:solidFill>
              </a:rPr>
              <a:t>Условия успешного </a:t>
            </a:r>
            <a:r>
              <a:rPr b="1" spc="-5" dirty="0" err="1">
                <a:solidFill>
                  <a:schemeClr val="accent1"/>
                </a:solidFill>
              </a:rPr>
              <a:t>проведения</a:t>
            </a:r>
            <a:r>
              <a:rPr b="1" spc="-5" dirty="0">
                <a:solidFill>
                  <a:schemeClr val="accent1"/>
                </a:solidFill>
              </a:rPr>
              <a:t> </a:t>
            </a:r>
            <a:r>
              <a:rPr lang="ru-RU" b="1" spc="-5" dirty="0" smtClean="0">
                <a:solidFill>
                  <a:schemeClr val="accent1"/>
                </a:solidFill>
              </a:rPr>
              <a:t> </a:t>
            </a:r>
            <a:r>
              <a:rPr b="1" spc="-5" dirty="0" err="1" smtClean="0">
                <a:solidFill>
                  <a:schemeClr val="accent1"/>
                </a:solidFill>
              </a:rPr>
              <a:t>игр</a:t>
            </a:r>
            <a:r>
              <a:rPr lang="ru-RU" b="1" spc="-5" dirty="0" smtClean="0">
                <a:solidFill>
                  <a:schemeClr val="accent1"/>
                </a:solidFill>
              </a:rPr>
              <a:t/>
            </a:r>
            <a:br>
              <a:rPr lang="ru-RU" b="1" spc="-5" dirty="0" smtClean="0">
                <a:solidFill>
                  <a:schemeClr val="accent1"/>
                </a:solidFill>
              </a:rPr>
            </a:br>
            <a:endParaRPr b="1" spc="-5" dirty="0">
              <a:solidFill>
                <a:schemeClr val="accent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2273032"/>
            <a:ext cx="8000365" cy="3970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Учет </a:t>
            </a:r>
            <a:r>
              <a:rPr sz="2000" b="1" spc="-5" dirty="0">
                <a:latin typeface="Times New Roman"/>
                <a:cs typeface="Times New Roman"/>
              </a:rPr>
              <a:t>индивидуальных </a:t>
            </a:r>
            <a:r>
              <a:rPr sz="2000" b="1" spc="5" dirty="0">
                <a:latin typeface="Times New Roman"/>
                <a:cs typeface="Times New Roman"/>
              </a:rPr>
              <a:t>особенностей </a:t>
            </a:r>
            <a:r>
              <a:rPr sz="2000" b="1" spc="-10" dirty="0">
                <a:latin typeface="Times New Roman"/>
                <a:cs typeface="Times New Roman"/>
              </a:rPr>
              <a:t>каждого ребенка. </a:t>
            </a:r>
            <a:r>
              <a:rPr sz="2000" b="1" spc="-5" dirty="0">
                <a:latin typeface="Times New Roman"/>
                <a:cs typeface="Times New Roman"/>
              </a:rPr>
              <a:t>Поведение </a:t>
            </a:r>
            <a:r>
              <a:rPr sz="2000" b="1" spc="-20" dirty="0">
                <a:latin typeface="Times New Roman"/>
                <a:cs typeface="Times New Roman"/>
              </a:rPr>
              <a:t>его 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5" dirty="0">
                <a:latin typeface="Times New Roman"/>
                <a:cs typeface="Times New Roman"/>
              </a:rPr>
              <a:t>игре во </a:t>
            </a:r>
            <a:r>
              <a:rPr sz="2000" b="1" spc="-15" dirty="0">
                <a:latin typeface="Times New Roman"/>
                <a:cs typeface="Times New Roman"/>
              </a:rPr>
              <a:t>многом </a:t>
            </a:r>
            <a:r>
              <a:rPr sz="2000" b="1" dirty="0">
                <a:latin typeface="Times New Roman"/>
                <a:cs typeface="Times New Roman"/>
              </a:rPr>
              <a:t>зависит </a:t>
            </a:r>
            <a:r>
              <a:rPr sz="2000" b="1" spc="-10" dirty="0">
                <a:latin typeface="Times New Roman"/>
                <a:cs typeface="Times New Roman"/>
              </a:rPr>
              <a:t>от имеющихся </a:t>
            </a:r>
            <a:r>
              <a:rPr sz="2000" b="1" spc="-5" dirty="0">
                <a:latin typeface="Times New Roman"/>
                <a:cs typeface="Times New Roman"/>
              </a:rPr>
              <a:t>двигательных </a:t>
            </a:r>
            <a:r>
              <a:rPr sz="2000" b="1" spc="-10" dirty="0">
                <a:latin typeface="Times New Roman"/>
                <a:cs typeface="Times New Roman"/>
              </a:rPr>
              <a:t>навыков,  </a:t>
            </a:r>
            <a:r>
              <a:rPr sz="2000" b="1" dirty="0">
                <a:latin typeface="Times New Roman"/>
                <a:cs typeface="Times New Roman"/>
              </a:rPr>
              <a:t>типологических </a:t>
            </a:r>
            <a:r>
              <a:rPr sz="2000" b="1" spc="5" dirty="0">
                <a:latin typeface="Times New Roman"/>
                <a:cs typeface="Times New Roman"/>
              </a:rPr>
              <a:t>особенностей </a:t>
            </a:r>
            <a:r>
              <a:rPr sz="2000" b="1" dirty="0">
                <a:latin typeface="Times New Roman"/>
                <a:cs typeface="Times New Roman"/>
              </a:rPr>
              <a:t>нервной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системы.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 b="1" dirty="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spc="-15" dirty="0">
                <a:latin typeface="Times New Roman"/>
                <a:cs typeface="Times New Roman"/>
              </a:rPr>
              <a:t>Подбор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sz="2000" b="1" spc="-5" dirty="0">
                <a:latin typeface="Times New Roman"/>
                <a:cs typeface="Times New Roman"/>
              </a:rPr>
              <a:t>планирование </a:t>
            </a:r>
            <a:r>
              <a:rPr sz="2000" b="1" spc="-10" dirty="0">
                <a:latin typeface="Times New Roman"/>
                <a:cs typeface="Times New Roman"/>
              </a:rPr>
              <a:t>народных </a:t>
            </a:r>
            <a:r>
              <a:rPr sz="2000" b="1" spc="-5" dirty="0">
                <a:latin typeface="Times New Roman"/>
                <a:cs typeface="Times New Roman"/>
              </a:rPr>
              <a:t>игр зависит </a:t>
            </a:r>
            <a:r>
              <a:rPr sz="2000" b="1" spc="-10" dirty="0">
                <a:latin typeface="Times New Roman"/>
                <a:cs typeface="Times New Roman"/>
              </a:rPr>
              <a:t>от </a:t>
            </a:r>
            <a:r>
              <a:rPr sz="2000" b="1" dirty="0">
                <a:latin typeface="Times New Roman"/>
                <a:cs typeface="Times New Roman"/>
              </a:rPr>
              <a:t>условий </a:t>
            </a:r>
            <a:r>
              <a:rPr sz="2000" b="1" spc="-5" dirty="0">
                <a:latin typeface="Times New Roman"/>
                <a:cs typeface="Times New Roman"/>
              </a:rPr>
              <a:t>работы </a:t>
            </a:r>
            <a:r>
              <a:rPr sz="2000" b="1" dirty="0">
                <a:latin typeface="Times New Roman"/>
                <a:cs typeface="Times New Roman"/>
              </a:rPr>
              <a:t>в  </a:t>
            </a:r>
            <a:r>
              <a:rPr sz="2000" b="1" spc="-10" dirty="0">
                <a:latin typeface="Times New Roman"/>
                <a:cs typeface="Times New Roman"/>
              </a:rPr>
              <a:t>каждой </a:t>
            </a:r>
            <a:r>
              <a:rPr sz="2000" b="1" spc="-5" dirty="0">
                <a:latin typeface="Times New Roman"/>
                <a:cs typeface="Times New Roman"/>
              </a:rPr>
              <a:t>возрастной группе: </a:t>
            </a:r>
            <a:r>
              <a:rPr sz="2000" b="1" spc="-10" dirty="0">
                <a:latin typeface="Times New Roman"/>
                <a:cs typeface="Times New Roman"/>
              </a:rPr>
              <a:t>общего физического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sz="2000" b="1" spc="-10" dirty="0">
                <a:latin typeface="Times New Roman"/>
                <a:cs typeface="Times New Roman"/>
              </a:rPr>
              <a:t>умственного  </a:t>
            </a:r>
            <a:r>
              <a:rPr sz="2000" b="1" dirty="0">
                <a:latin typeface="Times New Roman"/>
                <a:cs typeface="Times New Roman"/>
              </a:rPr>
              <a:t>развития </a:t>
            </a:r>
            <a:r>
              <a:rPr sz="2000" b="1" spc="-5" dirty="0">
                <a:latin typeface="Times New Roman"/>
                <a:cs typeface="Times New Roman"/>
              </a:rPr>
              <a:t>детей, их двигательных умений, состояния здоровья </a:t>
            </a:r>
            <a:r>
              <a:rPr sz="2000" b="1" spc="-15" dirty="0">
                <a:latin typeface="Times New Roman"/>
                <a:cs typeface="Times New Roman"/>
              </a:rPr>
              <a:t>каждого  </a:t>
            </a:r>
            <a:r>
              <a:rPr sz="2000" b="1" spc="-10" dirty="0">
                <a:latin typeface="Times New Roman"/>
                <a:cs typeface="Times New Roman"/>
              </a:rPr>
              <a:t>ребенка, </a:t>
            </a:r>
            <a:r>
              <a:rPr sz="2000" b="1" dirty="0">
                <a:latin typeface="Times New Roman"/>
                <a:cs typeface="Times New Roman"/>
              </a:rPr>
              <a:t>времени </a:t>
            </a:r>
            <a:r>
              <a:rPr sz="2000" b="1" spc="-25" dirty="0">
                <a:latin typeface="Times New Roman"/>
                <a:cs typeface="Times New Roman"/>
              </a:rPr>
              <a:t>года, </a:t>
            </a:r>
            <a:r>
              <a:rPr sz="2000" b="1" spc="5" dirty="0">
                <a:latin typeface="Times New Roman"/>
                <a:cs typeface="Times New Roman"/>
              </a:rPr>
              <a:t>особенностей </a:t>
            </a:r>
            <a:r>
              <a:rPr sz="2000" b="1" dirty="0">
                <a:latin typeface="Times New Roman"/>
                <a:cs typeface="Times New Roman"/>
              </a:rPr>
              <a:t>режима, </a:t>
            </a:r>
            <a:r>
              <a:rPr sz="2000" b="1" spc="5" dirty="0">
                <a:latin typeface="Times New Roman"/>
                <a:cs typeface="Times New Roman"/>
              </a:rPr>
              <a:t>интересов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детей.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 b="1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spc="-20" dirty="0">
                <a:latin typeface="Times New Roman"/>
                <a:cs typeface="Times New Roman"/>
              </a:rPr>
              <a:t>Подготовка атрибутов </a:t>
            </a:r>
            <a:r>
              <a:rPr sz="2000" b="1" dirty="0">
                <a:latin typeface="Times New Roman"/>
                <a:cs typeface="Times New Roman"/>
              </a:rPr>
              <a:t>для игр. </a:t>
            </a:r>
            <a:r>
              <a:rPr sz="2000" b="1" spc="-15" dirty="0">
                <a:latin typeface="Times New Roman"/>
                <a:cs typeface="Times New Roman"/>
              </a:rPr>
              <a:t>Педагог </a:t>
            </a:r>
            <a:r>
              <a:rPr sz="2000" b="1" spc="-10" dirty="0">
                <a:latin typeface="Times New Roman"/>
                <a:cs typeface="Times New Roman"/>
              </a:rPr>
              <a:t>изготавливает </a:t>
            </a:r>
            <a:r>
              <a:rPr sz="2000" b="1" spc="-5" dirty="0">
                <a:latin typeface="Times New Roman"/>
                <a:cs typeface="Times New Roman"/>
              </a:rPr>
              <a:t>их </a:t>
            </a:r>
            <a:r>
              <a:rPr sz="2000" b="1" dirty="0">
                <a:latin typeface="Times New Roman"/>
                <a:cs typeface="Times New Roman"/>
              </a:rPr>
              <a:t>вместе с  детьми.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457200"/>
            <a:ext cx="7620001" cy="685444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947419" algn="ctr">
              <a:lnSpc>
                <a:spcPct val="100000"/>
              </a:lnSpc>
            </a:pPr>
            <a:r>
              <a:rPr b="1" spc="-5" dirty="0">
                <a:solidFill>
                  <a:schemeClr val="accent1"/>
                </a:solidFill>
              </a:rPr>
              <a:t>Методика </a:t>
            </a:r>
            <a:r>
              <a:rPr b="1" spc="-10" dirty="0">
                <a:solidFill>
                  <a:schemeClr val="accent1"/>
                </a:solidFill>
              </a:rPr>
              <a:t>проведения</a:t>
            </a:r>
            <a:r>
              <a:rPr b="1" dirty="0">
                <a:solidFill>
                  <a:schemeClr val="accent1"/>
                </a:solidFill>
              </a:rPr>
              <a:t> </a:t>
            </a:r>
            <a:r>
              <a:rPr b="1" spc="-5" dirty="0">
                <a:solidFill>
                  <a:schemeClr val="accent1"/>
                </a:solidFill>
              </a:rPr>
              <a:t>игр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524001"/>
            <a:ext cx="7847330" cy="4642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b="1" dirty="0">
                <a:latin typeface="Times New Roman"/>
                <a:cs typeface="Times New Roman"/>
              </a:rPr>
              <a:t>Любая игра </a:t>
            </a:r>
            <a:r>
              <a:rPr sz="1500" b="1" spc="-10" dirty="0">
                <a:latin typeface="Times New Roman"/>
                <a:cs typeface="Times New Roman"/>
              </a:rPr>
              <a:t>начинается </a:t>
            </a:r>
            <a:r>
              <a:rPr sz="1500" b="1" dirty="0">
                <a:latin typeface="Times New Roman"/>
                <a:cs typeface="Times New Roman"/>
              </a:rPr>
              <a:t>с </a:t>
            </a:r>
            <a:r>
              <a:rPr sz="1500" b="1" spc="-10" dirty="0">
                <a:latin typeface="Times New Roman"/>
                <a:cs typeface="Times New Roman"/>
              </a:rPr>
              <a:t>зазыва </a:t>
            </a:r>
            <a:r>
              <a:rPr sz="1500" b="1" dirty="0">
                <a:latin typeface="Times New Roman"/>
                <a:cs typeface="Times New Roman"/>
              </a:rPr>
              <a:t>на</a:t>
            </a:r>
            <a:r>
              <a:rPr sz="1500" b="1" spc="-75" dirty="0">
                <a:latin typeface="Times New Roman"/>
                <a:cs typeface="Times New Roman"/>
              </a:rPr>
              <a:t> </a:t>
            </a:r>
            <a:r>
              <a:rPr sz="1500" b="1" spc="-35" dirty="0">
                <a:latin typeface="Times New Roman"/>
                <a:cs typeface="Times New Roman"/>
              </a:rPr>
              <a:t>игру.</a:t>
            </a:r>
            <a:endParaRPr sz="1500" b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550" b="1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b="1" spc="-10" dirty="0">
                <a:latin typeface="Times New Roman"/>
                <a:cs typeface="Times New Roman"/>
              </a:rPr>
              <a:t>Объясняя </a:t>
            </a:r>
            <a:r>
              <a:rPr sz="1500" b="1" spc="-15" dirty="0">
                <a:latin typeface="Times New Roman"/>
                <a:cs typeface="Times New Roman"/>
              </a:rPr>
              <a:t>новую </a:t>
            </a:r>
            <a:r>
              <a:rPr sz="1500" b="1" spc="-35" dirty="0">
                <a:latin typeface="Times New Roman"/>
                <a:cs typeface="Times New Roman"/>
              </a:rPr>
              <a:t>игру, </a:t>
            </a:r>
            <a:r>
              <a:rPr sz="1500" b="1" dirty="0">
                <a:latin typeface="Times New Roman"/>
                <a:cs typeface="Times New Roman"/>
              </a:rPr>
              <a:t>не </a:t>
            </a:r>
            <a:r>
              <a:rPr sz="1500" b="1" spc="-15" dirty="0">
                <a:latin typeface="Times New Roman"/>
                <a:cs typeface="Times New Roman"/>
              </a:rPr>
              <a:t>следует </a:t>
            </a:r>
            <a:r>
              <a:rPr sz="1500" b="1" spc="-5" dirty="0">
                <a:latin typeface="Times New Roman"/>
                <a:cs typeface="Times New Roman"/>
              </a:rPr>
              <a:t>заранее </a:t>
            </a:r>
            <a:r>
              <a:rPr sz="1500" b="1" spc="-20" dirty="0">
                <a:latin typeface="Times New Roman"/>
                <a:cs typeface="Times New Roman"/>
              </a:rPr>
              <a:t>заучивать зачин </a:t>
            </a:r>
            <a:r>
              <a:rPr sz="1500" b="1" dirty="0">
                <a:latin typeface="Times New Roman"/>
                <a:cs typeface="Times New Roman"/>
              </a:rPr>
              <a:t>игры, а ввести </a:t>
            </a:r>
            <a:r>
              <a:rPr sz="1500" b="1" spc="-20" dirty="0">
                <a:latin typeface="Times New Roman"/>
                <a:cs typeface="Times New Roman"/>
              </a:rPr>
              <a:t>его</a:t>
            </a:r>
            <a:r>
              <a:rPr sz="1500" b="1" spc="90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неожиданно.</a:t>
            </a:r>
            <a:endParaRPr sz="1500" b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850" b="1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1440"/>
              </a:lnSpc>
              <a:buFont typeface="Arial"/>
              <a:buChar char="•"/>
              <a:tabLst>
                <a:tab pos="355600" algn="l"/>
              </a:tabLst>
            </a:pPr>
            <a:r>
              <a:rPr sz="1500" b="1" spc="-5" dirty="0">
                <a:latin typeface="Times New Roman"/>
                <a:cs typeface="Times New Roman"/>
              </a:rPr>
              <a:t>Игра, </a:t>
            </a:r>
            <a:r>
              <a:rPr sz="1500" b="1" dirty="0">
                <a:latin typeface="Times New Roman"/>
                <a:cs typeface="Times New Roman"/>
              </a:rPr>
              <a:t>построенная на </a:t>
            </a:r>
            <a:r>
              <a:rPr sz="1500" b="1" spc="-5" dirty="0">
                <a:latin typeface="Times New Roman"/>
                <a:cs typeface="Times New Roman"/>
              </a:rPr>
              <a:t>определенных </a:t>
            </a:r>
            <a:r>
              <a:rPr sz="1500" b="1" dirty="0">
                <a:latin typeface="Times New Roman"/>
                <a:cs typeface="Times New Roman"/>
              </a:rPr>
              <a:t>игровых </a:t>
            </a:r>
            <a:r>
              <a:rPr sz="1500" b="1" spc="-5" dirty="0">
                <a:latin typeface="Times New Roman"/>
                <a:cs typeface="Times New Roman"/>
              </a:rPr>
              <a:t>заданиях, </a:t>
            </a:r>
            <a:r>
              <a:rPr sz="1500" b="1" spc="-10" dirty="0">
                <a:latin typeface="Times New Roman"/>
                <a:cs typeface="Times New Roman"/>
              </a:rPr>
              <a:t>объясняется </a:t>
            </a:r>
            <a:r>
              <a:rPr sz="1500" b="1" spc="-25" dirty="0">
                <a:latin typeface="Times New Roman"/>
                <a:cs typeface="Times New Roman"/>
              </a:rPr>
              <a:t>кратко, </a:t>
            </a:r>
            <a:r>
              <a:rPr sz="1500" b="1" spc="-5" dirty="0">
                <a:latin typeface="Times New Roman"/>
                <a:cs typeface="Times New Roman"/>
              </a:rPr>
              <a:t>эмоционально и  выразительно. Воспитатель дает представление </a:t>
            </a:r>
            <a:r>
              <a:rPr sz="1500" b="1" dirty="0">
                <a:latin typeface="Times New Roman"/>
                <a:cs typeface="Times New Roman"/>
              </a:rPr>
              <a:t>о </a:t>
            </a:r>
            <a:r>
              <a:rPr sz="1500" b="1" spc="-5" dirty="0">
                <a:latin typeface="Times New Roman"/>
                <a:cs typeface="Times New Roman"/>
              </a:rPr>
              <a:t>ее </a:t>
            </a:r>
            <a:r>
              <a:rPr sz="1500" b="1" spc="-10" dirty="0">
                <a:latin typeface="Times New Roman"/>
                <a:cs typeface="Times New Roman"/>
              </a:rPr>
              <a:t>содержании, </a:t>
            </a:r>
            <a:r>
              <a:rPr sz="1500" b="1" spc="-5" dirty="0">
                <a:latin typeface="Times New Roman"/>
                <a:cs typeface="Times New Roman"/>
              </a:rPr>
              <a:t>последовательности  </a:t>
            </a:r>
            <a:r>
              <a:rPr sz="1500" b="1" dirty="0">
                <a:latin typeface="Times New Roman"/>
                <a:cs typeface="Times New Roman"/>
              </a:rPr>
              <a:t>игровых </a:t>
            </a:r>
            <a:r>
              <a:rPr sz="1500" b="1" spc="-5" dirty="0">
                <a:latin typeface="Times New Roman"/>
                <a:cs typeface="Times New Roman"/>
              </a:rPr>
              <a:t>действий, правилах</a:t>
            </a:r>
            <a:r>
              <a:rPr sz="1500" b="1" spc="-6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игры.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 b="1" dirty="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ts val="144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1500" b="1" spc="-15" dirty="0">
                <a:latin typeface="Times New Roman"/>
                <a:cs typeface="Times New Roman"/>
              </a:rPr>
              <a:t>Сюжетную </a:t>
            </a:r>
            <a:r>
              <a:rPr sz="1500" b="1" spc="-10" dirty="0">
                <a:latin typeface="Times New Roman"/>
                <a:cs typeface="Times New Roman"/>
              </a:rPr>
              <a:t>народную игру можно объяснить </a:t>
            </a:r>
            <a:r>
              <a:rPr sz="1500" b="1" spc="-20" dirty="0">
                <a:latin typeface="Times New Roman"/>
                <a:cs typeface="Times New Roman"/>
              </a:rPr>
              <a:t>по-разному. </a:t>
            </a:r>
            <a:r>
              <a:rPr sz="1500" b="1" dirty="0">
                <a:latin typeface="Times New Roman"/>
                <a:cs typeface="Times New Roman"/>
              </a:rPr>
              <a:t>Для </a:t>
            </a:r>
            <a:r>
              <a:rPr sz="1500" b="1" spc="-10" dirty="0">
                <a:latin typeface="Times New Roman"/>
                <a:cs typeface="Times New Roman"/>
              </a:rPr>
              <a:t>лучшего </a:t>
            </a:r>
            <a:r>
              <a:rPr sz="1500" b="1" spc="-5" dirty="0">
                <a:latin typeface="Times New Roman"/>
                <a:cs typeface="Times New Roman"/>
              </a:rPr>
              <a:t>ее понимания </a:t>
            </a:r>
            <a:r>
              <a:rPr sz="1500" b="1" spc="-15" dirty="0">
                <a:latin typeface="Times New Roman"/>
                <a:cs typeface="Times New Roman"/>
              </a:rPr>
              <a:t>педагог  </a:t>
            </a:r>
            <a:r>
              <a:rPr sz="1500" b="1" spc="-10" dirty="0">
                <a:latin typeface="Times New Roman"/>
                <a:cs typeface="Times New Roman"/>
              </a:rPr>
              <a:t>проводит предварительную работу (показ </a:t>
            </a:r>
            <a:r>
              <a:rPr sz="1500" b="1" spc="-5" dirty="0">
                <a:latin typeface="Times New Roman"/>
                <a:cs typeface="Times New Roman"/>
              </a:rPr>
              <a:t>иллюстраций, </a:t>
            </a:r>
            <a:r>
              <a:rPr sz="1500" b="1" spc="-10" dirty="0">
                <a:latin typeface="Times New Roman"/>
                <a:cs typeface="Times New Roman"/>
              </a:rPr>
              <a:t>предметов </a:t>
            </a:r>
            <a:r>
              <a:rPr sz="1500" b="1" dirty="0">
                <a:latin typeface="Times New Roman"/>
                <a:cs typeface="Times New Roman"/>
              </a:rPr>
              <a:t>быта </a:t>
            </a:r>
            <a:r>
              <a:rPr sz="1500" b="1" spc="-5" dirty="0">
                <a:latin typeface="Times New Roman"/>
                <a:cs typeface="Times New Roman"/>
              </a:rPr>
              <a:t>и </a:t>
            </a:r>
            <a:r>
              <a:rPr sz="1500" b="1" spc="-10" dirty="0">
                <a:latin typeface="Times New Roman"/>
                <a:cs typeface="Times New Roman"/>
              </a:rPr>
              <a:t>искусства). </a:t>
            </a:r>
            <a:r>
              <a:rPr sz="1500" b="1" spc="-15" dirty="0">
                <a:latin typeface="Times New Roman"/>
                <a:cs typeface="Times New Roman"/>
              </a:rPr>
              <a:t>Можно  </a:t>
            </a:r>
            <a:r>
              <a:rPr sz="1500" b="1" spc="-5" dirty="0">
                <a:latin typeface="Times New Roman"/>
                <a:cs typeface="Times New Roman"/>
              </a:rPr>
              <a:t>образно </a:t>
            </a:r>
            <a:r>
              <a:rPr sz="1500" b="1" spc="-15" dirty="0">
                <a:latin typeface="Times New Roman"/>
                <a:cs typeface="Times New Roman"/>
              </a:rPr>
              <a:t>рассказать </a:t>
            </a:r>
            <a:r>
              <a:rPr sz="1500" b="1" dirty="0">
                <a:latin typeface="Times New Roman"/>
                <a:cs typeface="Times New Roman"/>
              </a:rPr>
              <a:t>о </a:t>
            </a:r>
            <a:r>
              <a:rPr sz="1500" b="1" spc="-20" dirty="0">
                <a:latin typeface="Times New Roman"/>
                <a:cs typeface="Times New Roman"/>
              </a:rPr>
              <a:t>сюжете </a:t>
            </a:r>
            <a:r>
              <a:rPr sz="1500" b="1" dirty="0">
                <a:latin typeface="Times New Roman"/>
                <a:cs typeface="Times New Roman"/>
              </a:rPr>
              <a:t>игры, </a:t>
            </a:r>
            <a:r>
              <a:rPr sz="1500" b="1" spc="-5" dirty="0">
                <a:latin typeface="Times New Roman"/>
                <a:cs typeface="Times New Roman"/>
              </a:rPr>
              <a:t>пояснить </a:t>
            </a:r>
            <a:r>
              <a:rPr sz="1500" b="1" spc="-10" dirty="0">
                <a:latin typeface="Times New Roman"/>
                <a:cs typeface="Times New Roman"/>
              </a:rPr>
              <a:t>роль</a:t>
            </a:r>
            <a:r>
              <a:rPr sz="1500" b="1" spc="30" dirty="0">
                <a:latin typeface="Times New Roman"/>
                <a:cs typeface="Times New Roman"/>
              </a:rPr>
              <a:t> </a:t>
            </a:r>
            <a:r>
              <a:rPr sz="1500" b="1" spc="-15" dirty="0">
                <a:latin typeface="Times New Roman"/>
                <a:cs typeface="Times New Roman"/>
              </a:rPr>
              <a:t>водящего.</a:t>
            </a:r>
            <a:endParaRPr sz="1500" b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550" b="1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b="1" spc="-10" dirty="0">
                <a:latin typeface="Times New Roman"/>
                <a:cs typeface="Times New Roman"/>
              </a:rPr>
              <a:t>Объясняются </a:t>
            </a:r>
            <a:r>
              <a:rPr sz="1500" b="1" spc="-5" dirty="0">
                <a:latin typeface="Times New Roman"/>
                <a:cs typeface="Times New Roman"/>
              </a:rPr>
              <a:t>правила </a:t>
            </a:r>
            <a:r>
              <a:rPr sz="1500" b="1" dirty="0">
                <a:latin typeface="Times New Roman"/>
                <a:cs typeface="Times New Roman"/>
              </a:rPr>
              <a:t>игры, </a:t>
            </a:r>
            <a:r>
              <a:rPr sz="1500" b="1" spc="-20" dirty="0">
                <a:latin typeface="Times New Roman"/>
                <a:cs typeface="Times New Roman"/>
              </a:rPr>
              <a:t>которые </a:t>
            </a:r>
            <a:r>
              <a:rPr sz="1500" b="1" spc="-10" dirty="0">
                <a:latin typeface="Times New Roman"/>
                <a:cs typeface="Times New Roman"/>
              </a:rPr>
              <a:t>определяют </a:t>
            </a:r>
            <a:r>
              <a:rPr sz="1500" b="1" dirty="0">
                <a:latin typeface="Times New Roman"/>
                <a:cs typeface="Times New Roman"/>
              </a:rPr>
              <a:t>весь </a:t>
            </a:r>
            <a:r>
              <a:rPr sz="1500" b="1" spc="-35" dirty="0">
                <a:latin typeface="Times New Roman"/>
                <a:cs typeface="Times New Roman"/>
              </a:rPr>
              <a:t>ход</a:t>
            </a:r>
            <a:r>
              <a:rPr sz="1500" b="1" spc="4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игры.</a:t>
            </a: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550" b="1" dirty="0">
              <a:latin typeface="Times New Roman"/>
              <a:cs typeface="Times New Roman"/>
            </a:endParaRPr>
          </a:p>
          <a:p>
            <a:pPr marL="355600" indent="-342900" algn="just">
              <a:lnSpc>
                <a:spcPts val="162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b="1" spc="-10" dirty="0">
                <a:latin typeface="Times New Roman"/>
                <a:cs typeface="Times New Roman"/>
              </a:rPr>
              <a:t>Затем </a:t>
            </a:r>
            <a:r>
              <a:rPr sz="1500" b="1" dirty="0">
                <a:latin typeface="Times New Roman"/>
                <a:cs typeface="Times New Roman"/>
              </a:rPr>
              <a:t>с </a:t>
            </a:r>
            <a:r>
              <a:rPr sz="1500" b="1" spc="-5" dirty="0">
                <a:latin typeface="Times New Roman"/>
                <a:cs typeface="Times New Roman"/>
              </a:rPr>
              <a:t>помощью считалки или жеребьевки выбирается </a:t>
            </a:r>
            <a:r>
              <a:rPr sz="1500" b="1" spc="-10" dirty="0">
                <a:latin typeface="Times New Roman"/>
                <a:cs typeface="Times New Roman"/>
              </a:rPr>
              <a:t>водящий </a:t>
            </a:r>
            <a:r>
              <a:rPr sz="1500" b="1" dirty="0">
                <a:latin typeface="Times New Roman"/>
                <a:cs typeface="Times New Roman"/>
              </a:rPr>
              <a:t>(в </a:t>
            </a:r>
            <a:r>
              <a:rPr sz="1500" b="1" spc="-15" dirty="0" err="1" smtClean="0">
                <a:latin typeface="Times New Roman"/>
                <a:cs typeface="Times New Roman"/>
              </a:rPr>
              <a:t>перио</a:t>
            </a:r>
            <a:r>
              <a:rPr lang="ru-RU" sz="1500" b="1" spc="-15" dirty="0" err="1" smtClean="0">
                <a:latin typeface="Times New Roman"/>
                <a:cs typeface="Times New Roman"/>
              </a:rPr>
              <a:t>д</a:t>
            </a:r>
            <a:r>
              <a:rPr lang="ru-RU" sz="1500" b="1" spc="-15" dirty="0" smtClean="0">
                <a:latin typeface="Times New Roman"/>
                <a:cs typeface="Times New Roman"/>
              </a:rPr>
              <a:t> </a:t>
            </a:r>
            <a:r>
              <a:rPr sz="1500" b="1" spc="-10" dirty="0" err="1" smtClean="0">
                <a:latin typeface="Times New Roman"/>
                <a:cs typeface="Times New Roman"/>
              </a:rPr>
              <a:t>разучивания</a:t>
            </a:r>
            <a:r>
              <a:rPr sz="1500" b="1" spc="-10" dirty="0" smtClean="0">
                <a:latin typeface="Times New Roman"/>
                <a:cs typeface="Times New Roman"/>
              </a:rPr>
              <a:t>  </a:t>
            </a:r>
            <a:r>
              <a:rPr sz="1500" b="1" spc="-10" dirty="0" err="1" smtClean="0">
                <a:latin typeface="Times New Roman"/>
                <a:cs typeface="Times New Roman"/>
              </a:rPr>
              <a:t>роль</a:t>
            </a:r>
            <a:r>
              <a:rPr lang="ru-RU" sz="1500" b="1" dirty="0" smtClean="0">
                <a:latin typeface="Times New Roman"/>
                <a:cs typeface="Times New Roman"/>
              </a:rPr>
              <a:t> </a:t>
            </a:r>
            <a:r>
              <a:rPr sz="1500" b="1" spc="-15" dirty="0" err="1" smtClean="0">
                <a:latin typeface="Times New Roman"/>
                <a:cs typeface="Times New Roman"/>
              </a:rPr>
              <a:t>водящего</a:t>
            </a:r>
            <a:r>
              <a:rPr sz="1500" b="1" spc="-15" dirty="0" smtClean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выполняет</a:t>
            </a:r>
            <a:r>
              <a:rPr sz="1500" b="1" spc="-8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воспитатель).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b="1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b="1" spc="-5" dirty="0">
                <a:latin typeface="Times New Roman"/>
                <a:cs typeface="Times New Roman"/>
              </a:rPr>
              <a:t>Проводятся непосредственно </a:t>
            </a:r>
            <a:r>
              <a:rPr sz="1500" b="1" dirty="0">
                <a:latin typeface="Times New Roman"/>
                <a:cs typeface="Times New Roman"/>
              </a:rPr>
              <a:t>игровые</a:t>
            </a:r>
            <a:r>
              <a:rPr sz="1500" b="1" spc="-35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действия.</a:t>
            </a:r>
            <a:endParaRPr sz="1500" b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550" b="1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b="1" dirty="0">
                <a:latin typeface="Times New Roman"/>
                <a:cs typeface="Times New Roman"/>
              </a:rPr>
              <a:t>В </a:t>
            </a:r>
            <a:r>
              <a:rPr sz="1500" b="1" spc="-15" dirty="0">
                <a:latin typeface="Times New Roman"/>
                <a:cs typeface="Times New Roman"/>
              </a:rPr>
              <a:t>конце </a:t>
            </a:r>
            <a:r>
              <a:rPr sz="1500" b="1" dirty="0">
                <a:latin typeface="Times New Roman"/>
                <a:cs typeface="Times New Roman"/>
              </a:rPr>
              <a:t>игры  </a:t>
            </a:r>
            <a:r>
              <a:rPr sz="1500" b="1" spc="-10" dirty="0">
                <a:latin typeface="Times New Roman"/>
                <a:cs typeface="Times New Roman"/>
              </a:rPr>
              <a:t>обязательно подведение</a:t>
            </a:r>
            <a:r>
              <a:rPr sz="1500" b="1" spc="-100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Times New Roman"/>
                <a:cs typeface="Times New Roman"/>
              </a:rPr>
              <a:t>итогов.</a:t>
            </a:r>
            <a:endParaRPr sz="15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4069" y="2095753"/>
            <a:ext cx="6515100" cy="257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400" b="1" i="1" spc="-5" dirty="0">
                <a:solidFill>
                  <a:schemeClr val="accent1"/>
                </a:solidFill>
                <a:latin typeface="Bookman Old Style"/>
                <a:cs typeface="Bookman Old Style"/>
              </a:rPr>
              <a:t>Русские народные подвижные игры </a:t>
            </a:r>
            <a:r>
              <a:rPr sz="2400" b="1" i="1" dirty="0">
                <a:solidFill>
                  <a:schemeClr val="accent1"/>
                </a:solidFill>
                <a:latin typeface="Bookman Old Style"/>
                <a:cs typeface="Bookman Old Style"/>
              </a:rPr>
              <a:t>не  </a:t>
            </a:r>
            <a:r>
              <a:rPr sz="2400" b="1" i="1" spc="-5" dirty="0">
                <a:solidFill>
                  <a:schemeClr val="accent1"/>
                </a:solidFill>
                <a:latin typeface="Bookman Old Style"/>
                <a:cs typeface="Bookman Old Style"/>
              </a:rPr>
              <a:t>должны </a:t>
            </a:r>
            <a:r>
              <a:rPr sz="2400" b="1" i="1" dirty="0">
                <a:solidFill>
                  <a:schemeClr val="accent1"/>
                </a:solidFill>
                <a:latin typeface="Bookman Old Style"/>
                <a:cs typeface="Bookman Old Style"/>
              </a:rPr>
              <a:t>быть</a:t>
            </a:r>
            <a:r>
              <a:rPr sz="2400" b="1" i="1" spc="-75" dirty="0">
                <a:solidFill>
                  <a:schemeClr val="accent1"/>
                </a:solidFill>
                <a:latin typeface="Bookman Old Style"/>
                <a:cs typeface="Bookman Old Style"/>
              </a:rPr>
              <a:t> </a:t>
            </a:r>
            <a:r>
              <a:rPr sz="2400" b="1" i="1" spc="-5" dirty="0">
                <a:solidFill>
                  <a:schemeClr val="accent1"/>
                </a:solidFill>
                <a:latin typeface="Bookman Old Style"/>
                <a:cs typeface="Bookman Old Style"/>
              </a:rPr>
              <a:t>забыты.</a:t>
            </a:r>
            <a:endParaRPr sz="2400" dirty="0">
              <a:solidFill>
                <a:schemeClr val="accent1"/>
              </a:solidFill>
              <a:latin typeface="Bookman Old Style"/>
              <a:cs typeface="Bookman Old Style"/>
            </a:endParaRPr>
          </a:p>
          <a:p>
            <a:pPr marL="129539" marR="121285" indent="-1270" algn="ctr">
              <a:lnSpc>
                <a:spcPct val="100000"/>
              </a:lnSpc>
            </a:pPr>
            <a:r>
              <a:rPr sz="2400" b="1" i="1" spc="-5" dirty="0">
                <a:solidFill>
                  <a:schemeClr val="accent1"/>
                </a:solidFill>
                <a:latin typeface="Bookman Old Style"/>
                <a:cs typeface="Bookman Old Style"/>
              </a:rPr>
              <a:t>Они дадут положительные  результаты тогда, когда исполнят  </a:t>
            </a:r>
            <a:r>
              <a:rPr sz="2400" b="1" i="1" spc="-130" dirty="0">
                <a:solidFill>
                  <a:schemeClr val="accent1"/>
                </a:solidFill>
                <a:latin typeface="Bookman Old Style"/>
                <a:cs typeface="Bookman Old Style"/>
              </a:rPr>
              <a:t>своѐ </a:t>
            </a:r>
            <a:r>
              <a:rPr sz="2400" b="1" i="1" spc="-5" dirty="0">
                <a:solidFill>
                  <a:schemeClr val="accent1"/>
                </a:solidFill>
                <a:latin typeface="Bookman Old Style"/>
                <a:cs typeface="Bookman Old Style"/>
              </a:rPr>
              <a:t>главное назначение </a:t>
            </a:r>
            <a:r>
              <a:rPr sz="2400" b="1" i="1" dirty="0">
                <a:solidFill>
                  <a:schemeClr val="accent1"/>
                </a:solidFill>
                <a:latin typeface="Bookman Old Style"/>
                <a:cs typeface="Bookman Old Style"/>
              </a:rPr>
              <a:t>–  доставят </a:t>
            </a:r>
            <a:r>
              <a:rPr sz="2400" b="1" i="1" spc="-5" dirty="0">
                <a:solidFill>
                  <a:schemeClr val="accent1"/>
                </a:solidFill>
                <a:latin typeface="Bookman Old Style"/>
                <a:cs typeface="Bookman Old Style"/>
              </a:rPr>
              <a:t>детям удовольствие и  радость, а не будут учебным  занятием…</a:t>
            </a:r>
            <a:endParaRPr sz="2400" dirty="0">
              <a:solidFill>
                <a:schemeClr val="accent1"/>
              </a:solidFill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1295399"/>
            <a:ext cx="4347286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>
                <a:solidFill>
                  <a:schemeClr val="accent1"/>
                </a:solidFill>
              </a:rPr>
              <a:t>Народная игра –</a:t>
            </a:r>
            <a:r>
              <a:rPr b="1" spc="-45" dirty="0">
                <a:solidFill>
                  <a:schemeClr val="accent1"/>
                </a:solidFill>
              </a:rPr>
              <a:t> </a:t>
            </a:r>
            <a:r>
              <a:rPr b="1" spc="-5" dirty="0">
                <a:solidFill>
                  <a:schemeClr val="accent1"/>
                </a:solidFill>
              </a:rPr>
              <a:t>это…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5400" y="3581400"/>
            <a:ext cx="6506514" cy="2292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Font typeface="Arial"/>
              <a:buChar char="•"/>
              <a:tabLst>
                <a:tab pos="194310" algn="l"/>
              </a:tabLst>
            </a:pPr>
            <a:r>
              <a:rPr sz="2400" spc="-10" dirty="0">
                <a:latin typeface="Times New Roman"/>
                <a:cs typeface="Times New Roman"/>
              </a:rPr>
              <a:t>Народная </a:t>
            </a:r>
            <a:r>
              <a:rPr sz="2400" dirty="0">
                <a:latin typeface="Times New Roman"/>
                <a:cs typeface="Times New Roman"/>
              </a:rPr>
              <a:t>игра – </a:t>
            </a:r>
            <a:r>
              <a:rPr sz="2400" spc="-15" dirty="0">
                <a:latin typeface="Times New Roman"/>
                <a:cs typeface="Times New Roman"/>
              </a:rPr>
              <a:t>это </a:t>
            </a:r>
            <a:r>
              <a:rPr sz="2400" dirty="0">
                <a:latin typeface="Times New Roman"/>
                <a:cs typeface="Times New Roman"/>
              </a:rPr>
              <a:t>игра, </a:t>
            </a:r>
            <a:r>
              <a:rPr sz="2400" spc="-5" dirty="0">
                <a:latin typeface="Times New Roman"/>
                <a:cs typeface="Times New Roman"/>
              </a:rPr>
              <a:t>придуманная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народом,  </a:t>
            </a:r>
            <a:r>
              <a:rPr sz="2400" spc="-5" dirty="0">
                <a:latin typeface="Times New Roman"/>
                <a:cs typeface="Times New Roman"/>
              </a:rPr>
              <a:t>передающаяся из </a:t>
            </a:r>
            <a:r>
              <a:rPr sz="2400" spc="-20" dirty="0">
                <a:latin typeface="Times New Roman"/>
                <a:cs typeface="Times New Roman"/>
              </a:rPr>
              <a:t>поколения </a:t>
            </a:r>
            <a:r>
              <a:rPr sz="2400" spc="-5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поколение.</a:t>
            </a:r>
            <a:endParaRPr sz="2400" dirty="0">
              <a:latin typeface="Times New Roman"/>
              <a:cs typeface="Times New Roman"/>
            </a:endParaRPr>
          </a:p>
          <a:p>
            <a:pPr marL="12700" marR="33718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94310" algn="l"/>
              </a:tabLst>
            </a:pPr>
            <a:r>
              <a:rPr sz="2400" spc="-10" dirty="0">
                <a:latin typeface="Times New Roman"/>
                <a:cs typeface="Times New Roman"/>
              </a:rPr>
              <a:t>Народная </a:t>
            </a:r>
            <a:r>
              <a:rPr sz="2400" dirty="0">
                <a:latin typeface="Times New Roman"/>
                <a:cs typeface="Times New Roman"/>
              </a:rPr>
              <a:t>игра – </a:t>
            </a:r>
            <a:r>
              <a:rPr sz="2400" spc="-15" dirty="0">
                <a:latin typeface="Times New Roman"/>
                <a:cs typeface="Times New Roman"/>
              </a:rPr>
              <a:t>это </a:t>
            </a:r>
            <a:r>
              <a:rPr sz="2400" dirty="0">
                <a:latin typeface="Times New Roman"/>
                <a:cs typeface="Times New Roman"/>
              </a:rPr>
              <a:t>игра, </a:t>
            </a:r>
            <a:r>
              <a:rPr sz="2400" spc="-20" dirty="0">
                <a:latin typeface="Times New Roman"/>
                <a:cs typeface="Times New Roman"/>
              </a:rPr>
              <a:t>широко  </a:t>
            </a:r>
            <a:r>
              <a:rPr sz="2400" dirty="0">
                <a:latin typeface="Times New Roman"/>
                <a:cs typeface="Times New Roman"/>
              </a:rPr>
              <a:t>распространенная </a:t>
            </a:r>
            <a:r>
              <a:rPr sz="2400" spc="-5" dirty="0">
                <a:latin typeface="Times New Roman"/>
                <a:cs typeface="Times New Roman"/>
              </a:rPr>
              <a:t>в национальном </a:t>
            </a:r>
            <a:r>
              <a:rPr sz="2400" spc="5" dirty="0">
                <a:latin typeface="Times New Roman"/>
                <a:cs typeface="Times New Roman"/>
              </a:rPr>
              <a:t>обществе </a:t>
            </a:r>
            <a:r>
              <a:rPr sz="2400" spc="-5" dirty="0">
                <a:latin typeface="Times New Roman"/>
                <a:cs typeface="Times New Roman"/>
              </a:rPr>
              <a:t>в  </a:t>
            </a:r>
            <a:r>
              <a:rPr sz="2400" spc="-15" dirty="0">
                <a:latin typeface="Times New Roman"/>
                <a:cs typeface="Times New Roman"/>
              </a:rPr>
              <a:t>конкретный </a:t>
            </a:r>
            <a:r>
              <a:rPr sz="2400" dirty="0">
                <a:latin typeface="Times New Roman"/>
                <a:cs typeface="Times New Roman"/>
              </a:rPr>
              <a:t>исторический </a:t>
            </a:r>
            <a:r>
              <a:rPr sz="2400" spc="-10" dirty="0">
                <a:latin typeface="Times New Roman"/>
                <a:cs typeface="Times New Roman"/>
              </a:rPr>
              <a:t>период, </a:t>
            </a:r>
            <a:r>
              <a:rPr sz="2400" spc="-5" dirty="0">
                <a:latin typeface="Times New Roman"/>
                <a:cs typeface="Times New Roman"/>
              </a:rPr>
              <a:t>отражающая  </a:t>
            </a:r>
            <a:r>
              <a:rPr sz="2400" spc="5" dirty="0">
                <a:latin typeface="Times New Roman"/>
                <a:cs typeface="Times New Roman"/>
              </a:rPr>
              <a:t>особенности </a:t>
            </a:r>
            <a:r>
              <a:rPr sz="2400" spc="-25" dirty="0">
                <a:latin typeface="Times New Roman"/>
                <a:cs typeface="Times New Roman"/>
              </a:rPr>
              <a:t>этого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общества.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224747"/>
            <a:ext cx="3703320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1752600"/>
            <a:ext cx="7514182" cy="4741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00" algn="just">
              <a:lnSpc>
                <a:spcPct val="80000"/>
              </a:lnSpc>
            </a:pPr>
            <a:r>
              <a:rPr sz="1800" b="1" spc="-5" dirty="0">
                <a:latin typeface="Times New Roman"/>
                <a:cs typeface="Times New Roman"/>
              </a:rPr>
              <a:t>Приобщение </a:t>
            </a:r>
            <a:r>
              <a:rPr sz="1800" b="1" spc="-25" dirty="0">
                <a:latin typeface="Times New Roman"/>
                <a:cs typeface="Times New Roman"/>
              </a:rPr>
              <a:t>дошкольников </a:t>
            </a:r>
            <a:r>
              <a:rPr sz="1800" b="1" spc="-5" dirty="0">
                <a:latin typeface="Times New Roman"/>
                <a:cs typeface="Times New Roman"/>
              </a:rPr>
              <a:t>в современном </a:t>
            </a:r>
            <a:r>
              <a:rPr sz="1800" b="1" spc="5" dirty="0">
                <a:latin typeface="Times New Roman"/>
                <a:cs typeface="Times New Roman"/>
              </a:rPr>
              <a:t>обществе </a:t>
            </a:r>
            <a:r>
              <a:rPr sz="1800" b="1" dirty="0">
                <a:latin typeface="Times New Roman"/>
                <a:cs typeface="Times New Roman"/>
              </a:rPr>
              <a:t>к </a:t>
            </a:r>
            <a:r>
              <a:rPr sz="1800" b="1" spc="-5" dirty="0">
                <a:latin typeface="Times New Roman"/>
                <a:cs typeface="Times New Roman"/>
              </a:rPr>
              <a:t>национальной  </a:t>
            </a:r>
            <a:r>
              <a:rPr sz="1800" b="1" spc="-25" dirty="0">
                <a:latin typeface="Times New Roman"/>
                <a:cs typeface="Times New Roman"/>
              </a:rPr>
              <a:t>культуре </a:t>
            </a:r>
            <a:r>
              <a:rPr sz="1800" b="1" dirty="0">
                <a:latin typeface="Times New Roman"/>
                <a:cs typeface="Times New Roman"/>
              </a:rPr>
              <a:t>становиться </a:t>
            </a:r>
            <a:r>
              <a:rPr sz="1800" b="1" spc="-10" dirty="0">
                <a:latin typeface="Times New Roman"/>
                <a:cs typeface="Times New Roman"/>
              </a:rPr>
              <a:t>актуальным </a:t>
            </a:r>
            <a:r>
              <a:rPr sz="1800" b="1" spc="-5" dirty="0">
                <a:latin typeface="Times New Roman"/>
                <a:cs typeface="Times New Roman"/>
              </a:rPr>
              <a:t>педагогическим вопросом, </a:t>
            </a:r>
            <a:r>
              <a:rPr sz="1800" b="1" spc="-20" dirty="0">
                <a:latin typeface="Times New Roman"/>
                <a:cs typeface="Times New Roman"/>
              </a:rPr>
              <a:t>потому </a:t>
            </a:r>
            <a:r>
              <a:rPr sz="1800" b="1" spc="-15" dirty="0">
                <a:latin typeface="Times New Roman"/>
                <a:cs typeface="Times New Roman"/>
              </a:rPr>
              <a:t>что  </a:t>
            </a:r>
            <a:r>
              <a:rPr sz="1800" b="1" spc="-5" dirty="0">
                <a:latin typeface="Times New Roman"/>
                <a:cs typeface="Times New Roman"/>
              </a:rPr>
              <a:t>каждый </a:t>
            </a:r>
            <a:r>
              <a:rPr sz="1800" b="1" spc="-10" dirty="0">
                <a:latin typeface="Times New Roman"/>
                <a:cs typeface="Times New Roman"/>
              </a:rPr>
              <a:t>народ </a:t>
            </a:r>
            <a:r>
              <a:rPr sz="1800" b="1" spc="-5" dirty="0">
                <a:latin typeface="Times New Roman"/>
                <a:cs typeface="Times New Roman"/>
              </a:rPr>
              <a:t>не </a:t>
            </a:r>
            <a:r>
              <a:rPr sz="1800" b="1" dirty="0">
                <a:latin typeface="Times New Roman"/>
                <a:cs typeface="Times New Roman"/>
              </a:rPr>
              <a:t>просто </a:t>
            </a:r>
            <a:r>
              <a:rPr sz="1800" b="1" spc="-5" dirty="0">
                <a:latin typeface="Times New Roman"/>
                <a:cs typeface="Times New Roman"/>
              </a:rPr>
              <a:t>хранит свои традиции </a:t>
            </a:r>
            <a:r>
              <a:rPr sz="1800" b="1" dirty="0">
                <a:latin typeface="Times New Roman"/>
                <a:cs typeface="Times New Roman"/>
              </a:rPr>
              <a:t>и </a:t>
            </a:r>
            <a:r>
              <a:rPr sz="1800" b="1" spc="5" dirty="0">
                <a:latin typeface="Times New Roman"/>
                <a:cs typeface="Times New Roman"/>
              </a:rPr>
              <a:t>особенности, </a:t>
            </a:r>
            <a:r>
              <a:rPr sz="1800" b="1" spc="-5" dirty="0">
                <a:latin typeface="Times New Roman"/>
                <a:cs typeface="Times New Roman"/>
              </a:rPr>
              <a:t>но </a:t>
            </a:r>
            <a:r>
              <a:rPr sz="1800" b="1" dirty="0">
                <a:latin typeface="Times New Roman"/>
                <a:cs typeface="Times New Roman"/>
              </a:rPr>
              <a:t>и  стремиться перенести </a:t>
            </a:r>
            <a:r>
              <a:rPr sz="1800" b="1" spc="-5" dirty="0">
                <a:latin typeface="Times New Roman"/>
                <a:cs typeface="Times New Roman"/>
              </a:rPr>
              <a:t>их в </a:t>
            </a:r>
            <a:r>
              <a:rPr sz="1800" b="1" spc="-25" dirty="0">
                <a:latin typeface="Times New Roman"/>
                <a:cs typeface="Times New Roman"/>
              </a:rPr>
              <a:t>будущее, </a:t>
            </a:r>
            <a:r>
              <a:rPr sz="1800" b="1" spc="-5" dirty="0">
                <a:latin typeface="Times New Roman"/>
                <a:cs typeface="Times New Roman"/>
              </a:rPr>
              <a:t>для </a:t>
            </a:r>
            <a:r>
              <a:rPr sz="1800" b="1" spc="-20" dirty="0">
                <a:latin typeface="Times New Roman"/>
                <a:cs typeface="Times New Roman"/>
              </a:rPr>
              <a:t>того </a:t>
            </a:r>
            <a:r>
              <a:rPr sz="1800" b="1" spc="-10" dirty="0">
                <a:latin typeface="Times New Roman"/>
                <a:cs typeface="Times New Roman"/>
              </a:rPr>
              <a:t>чтобы </a:t>
            </a:r>
            <a:r>
              <a:rPr sz="1800" b="1" spc="-5" dirty="0">
                <a:latin typeface="Times New Roman"/>
                <a:cs typeface="Times New Roman"/>
              </a:rPr>
              <a:t>не утратить  </a:t>
            </a:r>
            <a:r>
              <a:rPr sz="1800" b="1" spc="-10" dirty="0">
                <a:latin typeface="Times New Roman"/>
                <a:cs typeface="Times New Roman"/>
              </a:rPr>
              <a:t>исторического </a:t>
            </a:r>
            <a:r>
              <a:rPr sz="1800" b="1" spc="-5" dirty="0">
                <a:latin typeface="Times New Roman"/>
                <a:cs typeface="Times New Roman"/>
              </a:rPr>
              <a:t>национального </a:t>
            </a:r>
            <a:r>
              <a:rPr sz="1800" b="1" dirty="0">
                <a:latin typeface="Times New Roman"/>
                <a:cs typeface="Times New Roman"/>
              </a:rPr>
              <a:t>лица </a:t>
            </a:r>
            <a:r>
              <a:rPr sz="1800" b="1" spc="-5" dirty="0">
                <a:latin typeface="Times New Roman"/>
                <a:cs typeface="Times New Roman"/>
              </a:rPr>
              <a:t>и </a:t>
            </a:r>
            <a:r>
              <a:rPr sz="1800" b="1" dirty="0">
                <a:latin typeface="Times New Roman"/>
                <a:cs typeface="Times New Roman"/>
              </a:rPr>
              <a:t>самобытности. </a:t>
            </a:r>
            <a:r>
              <a:rPr sz="1800" b="1" spc="-45" dirty="0">
                <a:latin typeface="Times New Roman"/>
                <a:cs typeface="Times New Roman"/>
              </a:rPr>
              <a:t>Только </a:t>
            </a:r>
            <a:r>
              <a:rPr sz="1800" b="1" spc="-5" dirty="0">
                <a:latin typeface="Times New Roman"/>
                <a:cs typeface="Times New Roman"/>
              </a:rPr>
              <a:t>на </a:t>
            </a:r>
            <a:r>
              <a:rPr sz="1800" b="1" dirty="0">
                <a:latin typeface="Times New Roman"/>
                <a:cs typeface="Times New Roman"/>
              </a:rPr>
              <a:t>основе  </a:t>
            </a:r>
            <a:r>
              <a:rPr sz="1800" b="1" spc="-15" dirty="0">
                <a:latin typeface="Times New Roman"/>
                <a:cs typeface="Times New Roman"/>
              </a:rPr>
              <a:t>ознакомления </a:t>
            </a:r>
            <a:r>
              <a:rPr sz="1800" b="1" dirty="0">
                <a:latin typeface="Times New Roman"/>
                <a:cs typeface="Times New Roman"/>
              </a:rPr>
              <a:t>с </a:t>
            </a:r>
            <a:r>
              <a:rPr sz="1800" b="1" spc="-5" dirty="0">
                <a:latin typeface="Times New Roman"/>
                <a:cs typeface="Times New Roman"/>
              </a:rPr>
              <a:t>прошлым </a:t>
            </a:r>
            <a:r>
              <a:rPr sz="1800" b="1" spc="-10" dirty="0">
                <a:latin typeface="Times New Roman"/>
                <a:cs typeface="Times New Roman"/>
              </a:rPr>
              <a:t>своего народа </a:t>
            </a:r>
            <a:r>
              <a:rPr sz="1800" b="1" spc="-15" dirty="0">
                <a:latin typeface="Times New Roman"/>
                <a:cs typeface="Times New Roman"/>
              </a:rPr>
              <a:t>можно </a:t>
            </a:r>
            <a:r>
              <a:rPr sz="1800" b="1" spc="-5" dirty="0">
                <a:latin typeface="Times New Roman"/>
                <a:cs typeface="Times New Roman"/>
              </a:rPr>
              <a:t>понять </a:t>
            </a:r>
            <a:r>
              <a:rPr sz="1800" b="1" spc="-20" dirty="0">
                <a:latin typeface="Times New Roman"/>
                <a:cs typeface="Times New Roman"/>
              </a:rPr>
              <a:t>его </a:t>
            </a:r>
            <a:r>
              <a:rPr sz="1800" b="1" spc="-10" dirty="0">
                <a:latin typeface="Times New Roman"/>
                <a:cs typeface="Times New Roman"/>
              </a:rPr>
              <a:t>настоящее </a:t>
            </a:r>
            <a:r>
              <a:rPr sz="1800" b="1" spc="-5" dirty="0">
                <a:latin typeface="Times New Roman"/>
                <a:cs typeface="Times New Roman"/>
              </a:rPr>
              <a:t>и  предвидеть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будущее.</a:t>
            </a:r>
            <a:endParaRPr sz="1800" b="1" dirty="0">
              <a:latin typeface="Times New Roman"/>
              <a:cs typeface="Times New Roman"/>
            </a:endParaRPr>
          </a:p>
          <a:p>
            <a:pPr marL="12700" marR="5080" indent="571500" algn="just">
              <a:lnSpc>
                <a:spcPct val="80000"/>
              </a:lnSpc>
              <a:spcBef>
                <a:spcPts val="430"/>
              </a:spcBef>
            </a:pPr>
            <a:r>
              <a:rPr sz="1800" b="1" dirty="0">
                <a:latin typeface="Times New Roman"/>
                <a:cs typeface="Times New Roman"/>
              </a:rPr>
              <a:t>В последнее </a:t>
            </a:r>
            <a:r>
              <a:rPr sz="1800" b="1" spc="-5" dirty="0">
                <a:latin typeface="Times New Roman"/>
                <a:cs typeface="Times New Roman"/>
              </a:rPr>
              <a:t>время в жизни </a:t>
            </a:r>
            <a:r>
              <a:rPr sz="1800" b="1" spc="-10" dirty="0">
                <a:latin typeface="Times New Roman"/>
                <a:cs typeface="Times New Roman"/>
              </a:rPr>
              <a:t>нашего </a:t>
            </a:r>
            <a:r>
              <a:rPr sz="1800" b="1" spc="-5" dirty="0">
                <a:latin typeface="Times New Roman"/>
                <a:cs typeface="Times New Roman"/>
              </a:rPr>
              <a:t>общества материальные </a:t>
            </a:r>
            <a:r>
              <a:rPr sz="1800" b="1" dirty="0">
                <a:latin typeface="Times New Roman"/>
                <a:cs typeface="Times New Roman"/>
              </a:rPr>
              <a:t>ценности  </a:t>
            </a:r>
            <a:r>
              <a:rPr sz="1800" b="1" spc="5" dirty="0">
                <a:latin typeface="Times New Roman"/>
                <a:cs typeface="Times New Roman"/>
              </a:rPr>
              <a:t>стали </a:t>
            </a:r>
            <a:r>
              <a:rPr sz="1800" b="1" spc="-15" dirty="0">
                <a:latin typeface="Times New Roman"/>
                <a:cs typeface="Times New Roman"/>
              </a:rPr>
              <a:t>преобладать </a:t>
            </a:r>
            <a:r>
              <a:rPr sz="1800" b="1" dirty="0">
                <a:latin typeface="Times New Roman"/>
                <a:cs typeface="Times New Roman"/>
              </a:rPr>
              <a:t>над </a:t>
            </a:r>
            <a:r>
              <a:rPr sz="1800" b="1" spc="-10" dirty="0">
                <a:latin typeface="Times New Roman"/>
                <a:cs typeface="Times New Roman"/>
              </a:rPr>
              <a:t>духовными </a:t>
            </a:r>
            <a:r>
              <a:rPr sz="1800" b="1" dirty="0">
                <a:latin typeface="Times New Roman"/>
                <a:cs typeface="Times New Roman"/>
              </a:rPr>
              <a:t>интересами, </a:t>
            </a:r>
            <a:r>
              <a:rPr sz="1800" b="1" spc="-10" dirty="0">
                <a:latin typeface="Times New Roman"/>
                <a:cs typeface="Times New Roman"/>
              </a:rPr>
              <a:t>поэтому </a:t>
            </a:r>
            <a:r>
              <a:rPr sz="1800" b="1" dirty="0">
                <a:latin typeface="Times New Roman"/>
                <a:cs typeface="Times New Roman"/>
              </a:rPr>
              <a:t>у </a:t>
            </a:r>
            <a:r>
              <a:rPr sz="1800" b="1" spc="-5" dirty="0">
                <a:latin typeface="Times New Roman"/>
                <a:cs typeface="Times New Roman"/>
              </a:rPr>
              <a:t>детей </a:t>
            </a:r>
            <a:r>
              <a:rPr sz="1800" b="1" spc="-10" dirty="0">
                <a:latin typeface="Times New Roman"/>
                <a:cs typeface="Times New Roman"/>
              </a:rPr>
              <a:t>искажены  </a:t>
            </a:r>
            <a:r>
              <a:rPr sz="1800" b="1" spc="-5" dirty="0">
                <a:latin typeface="Times New Roman"/>
                <a:cs typeface="Times New Roman"/>
              </a:rPr>
              <a:t>представления </a:t>
            </a:r>
            <a:r>
              <a:rPr sz="1800" b="1" dirty="0">
                <a:latin typeface="Times New Roman"/>
                <a:cs typeface="Times New Roman"/>
              </a:rPr>
              <a:t>о </a:t>
            </a:r>
            <a:r>
              <a:rPr sz="1800" b="1" spc="-10" dirty="0">
                <a:latin typeface="Times New Roman"/>
                <a:cs typeface="Times New Roman"/>
              </a:rPr>
              <a:t>доброте, </a:t>
            </a:r>
            <a:r>
              <a:rPr sz="1800" b="1" dirty="0">
                <a:latin typeface="Times New Roman"/>
                <a:cs typeface="Times New Roman"/>
              </a:rPr>
              <a:t>милосердии, </a:t>
            </a:r>
            <a:r>
              <a:rPr sz="1800" b="1" spc="-15" dirty="0">
                <a:latin typeface="Times New Roman"/>
                <a:cs typeface="Times New Roman"/>
              </a:rPr>
              <a:t>великодушии, </a:t>
            </a:r>
            <a:r>
              <a:rPr sz="1800" b="1" spc="-5" dirty="0">
                <a:latin typeface="Times New Roman"/>
                <a:cs typeface="Times New Roman"/>
              </a:rPr>
              <a:t>справедливости,  </a:t>
            </a:r>
            <a:r>
              <a:rPr sz="1800" b="1" dirty="0">
                <a:latin typeface="Times New Roman"/>
                <a:cs typeface="Times New Roman"/>
              </a:rPr>
              <a:t>гражданственности </a:t>
            </a:r>
            <a:r>
              <a:rPr sz="1800" b="1" spc="-5" dirty="0">
                <a:latin typeface="Times New Roman"/>
                <a:cs typeface="Times New Roman"/>
              </a:rPr>
              <a:t>и </a:t>
            </a:r>
            <a:r>
              <a:rPr sz="1800" b="1" spc="-10" dirty="0">
                <a:latin typeface="Times New Roman"/>
                <a:cs typeface="Times New Roman"/>
              </a:rPr>
              <a:t>патриотизме. </a:t>
            </a:r>
            <a:r>
              <a:rPr sz="1800" b="1" spc="-5" dirty="0">
                <a:latin typeface="Times New Roman"/>
                <a:cs typeface="Times New Roman"/>
              </a:rPr>
              <a:t>Всѐ чаще и чаще </a:t>
            </a:r>
            <a:r>
              <a:rPr sz="1800" b="1" spc="-20" dirty="0">
                <a:latin typeface="Times New Roman"/>
                <a:cs typeface="Times New Roman"/>
              </a:rPr>
              <a:t>человеком </a:t>
            </a:r>
            <a:r>
              <a:rPr sz="1800" b="1" spc="-10" dirty="0">
                <a:latin typeface="Times New Roman"/>
                <a:cs typeface="Times New Roman"/>
              </a:rPr>
              <a:t>овладевают  </a:t>
            </a:r>
            <a:r>
              <a:rPr sz="1800" b="1" spc="-5" dirty="0">
                <a:latin typeface="Times New Roman"/>
                <a:cs typeface="Times New Roman"/>
              </a:rPr>
              <a:t>негативные </a:t>
            </a:r>
            <a:r>
              <a:rPr sz="1800" b="1" spc="-10" dirty="0">
                <a:latin typeface="Times New Roman"/>
                <a:cs typeface="Times New Roman"/>
              </a:rPr>
              <a:t>чувства </a:t>
            </a:r>
            <a:r>
              <a:rPr sz="1800" b="1" spc="-5" dirty="0">
                <a:latin typeface="Times New Roman"/>
                <a:cs typeface="Times New Roman"/>
              </a:rPr>
              <a:t>и </a:t>
            </a:r>
            <a:r>
              <a:rPr sz="1800" b="1" spc="-10" dirty="0">
                <a:latin typeface="Times New Roman"/>
                <a:cs typeface="Times New Roman"/>
              </a:rPr>
              <a:t>эмоции, </a:t>
            </a:r>
            <a:r>
              <a:rPr sz="1800" b="1" dirty="0">
                <a:latin typeface="Times New Roman"/>
                <a:cs typeface="Times New Roman"/>
              </a:rPr>
              <a:t>такие </a:t>
            </a:r>
            <a:r>
              <a:rPr sz="1800" b="1" spc="-15" dirty="0">
                <a:latin typeface="Times New Roman"/>
                <a:cs typeface="Times New Roman"/>
              </a:rPr>
              <a:t>как </a:t>
            </a:r>
            <a:r>
              <a:rPr sz="1800" b="1" spc="5" dirty="0">
                <a:latin typeface="Times New Roman"/>
                <a:cs typeface="Times New Roman"/>
              </a:rPr>
              <a:t>злость, </a:t>
            </a:r>
            <a:r>
              <a:rPr sz="1800" b="1" spc="-10" dirty="0">
                <a:latin typeface="Times New Roman"/>
                <a:cs typeface="Times New Roman"/>
              </a:rPr>
              <a:t>равнодушие, </a:t>
            </a:r>
            <a:r>
              <a:rPr sz="1800" b="1" dirty="0">
                <a:latin typeface="Times New Roman"/>
                <a:cs typeface="Times New Roman"/>
              </a:rPr>
              <a:t>тревожность.  </a:t>
            </a:r>
            <a:r>
              <a:rPr sz="1800" b="1" spc="-10" dirty="0">
                <a:latin typeface="Times New Roman"/>
                <a:cs typeface="Times New Roman"/>
              </a:rPr>
              <a:t>Ребенок </a:t>
            </a:r>
            <a:r>
              <a:rPr sz="1800" b="1" spc="-40" dirty="0">
                <a:latin typeface="Times New Roman"/>
                <a:cs typeface="Times New Roman"/>
              </a:rPr>
              <a:t>будет </a:t>
            </a:r>
            <a:r>
              <a:rPr sz="1800" b="1" spc="-10" dirty="0">
                <a:latin typeface="Times New Roman"/>
                <a:cs typeface="Times New Roman"/>
              </a:rPr>
              <a:t>развиваться </a:t>
            </a:r>
            <a:r>
              <a:rPr sz="1800" b="1" spc="-5" dirty="0">
                <a:latin typeface="Times New Roman"/>
                <a:cs typeface="Times New Roman"/>
              </a:rPr>
              <a:t>гармонично, </a:t>
            </a:r>
            <a:r>
              <a:rPr sz="1800" b="1" spc="-40" dirty="0">
                <a:latin typeface="Times New Roman"/>
                <a:cs typeface="Times New Roman"/>
              </a:rPr>
              <a:t>когда будет </a:t>
            </a:r>
            <a:r>
              <a:rPr sz="1800" b="1" spc="-10" dirty="0">
                <a:latin typeface="Times New Roman"/>
                <a:cs typeface="Times New Roman"/>
              </a:rPr>
              <a:t>учитываться </a:t>
            </a:r>
            <a:r>
              <a:rPr sz="1800" b="1" spc="-15" dirty="0">
                <a:latin typeface="Times New Roman"/>
                <a:cs typeface="Times New Roman"/>
              </a:rPr>
              <a:t>согласование  </a:t>
            </a:r>
            <a:r>
              <a:rPr sz="1800" b="1" dirty="0">
                <a:latin typeface="Times New Roman"/>
                <a:cs typeface="Times New Roman"/>
              </a:rPr>
              <a:t>развитие </a:t>
            </a:r>
            <a:r>
              <a:rPr sz="1800" b="1" spc="-15" dirty="0">
                <a:latin typeface="Times New Roman"/>
                <a:cs typeface="Times New Roman"/>
              </a:rPr>
              <a:t>духовно </a:t>
            </a:r>
            <a:r>
              <a:rPr sz="1800" b="1" dirty="0">
                <a:latin typeface="Times New Roman"/>
                <a:cs typeface="Times New Roman"/>
              </a:rPr>
              <a:t>– </a:t>
            </a:r>
            <a:r>
              <a:rPr sz="1800" b="1" spc="-5" dirty="0">
                <a:latin typeface="Times New Roman"/>
                <a:cs typeface="Times New Roman"/>
              </a:rPr>
              <a:t>нравственной и интеллектуальной </a:t>
            </a:r>
            <a:r>
              <a:rPr sz="1800" b="1" dirty="0">
                <a:latin typeface="Times New Roman"/>
                <a:cs typeface="Times New Roman"/>
              </a:rPr>
              <a:t>системы. Я </a:t>
            </a:r>
            <a:r>
              <a:rPr sz="1800" b="1" spc="-5" dirty="0">
                <a:latin typeface="Times New Roman"/>
                <a:cs typeface="Times New Roman"/>
              </a:rPr>
              <a:t>уверена, в  </a:t>
            </a:r>
            <a:r>
              <a:rPr sz="1800" b="1" spc="-15" dirty="0">
                <a:latin typeface="Times New Roman"/>
                <a:cs typeface="Times New Roman"/>
              </a:rPr>
              <a:t>том, </a:t>
            </a:r>
            <a:r>
              <a:rPr sz="1800" b="1" spc="-10" dirty="0">
                <a:latin typeface="Times New Roman"/>
                <a:cs typeface="Times New Roman"/>
              </a:rPr>
              <a:t>что </a:t>
            </a:r>
            <a:r>
              <a:rPr sz="1800" b="1" spc="-15" dirty="0">
                <a:latin typeface="Times New Roman"/>
                <a:cs typeface="Times New Roman"/>
              </a:rPr>
              <a:t>невозможно </a:t>
            </a:r>
            <a:r>
              <a:rPr sz="1800" b="1" spc="-5" dirty="0">
                <a:latin typeface="Times New Roman"/>
                <a:cs typeface="Times New Roman"/>
              </a:rPr>
              <a:t>воспитать </a:t>
            </a:r>
            <a:r>
              <a:rPr sz="1800" b="1" spc="-15" dirty="0">
                <a:latin typeface="Times New Roman"/>
                <a:cs typeface="Times New Roman"/>
              </a:rPr>
              <a:t>здорового </a:t>
            </a:r>
            <a:r>
              <a:rPr sz="1800" b="1" spc="-5" dirty="0">
                <a:latin typeface="Times New Roman"/>
                <a:cs typeface="Times New Roman"/>
              </a:rPr>
              <a:t>и гармонично </a:t>
            </a:r>
            <a:r>
              <a:rPr sz="1800" b="1" spc="-10" dirty="0">
                <a:latin typeface="Times New Roman"/>
                <a:cs typeface="Times New Roman"/>
              </a:rPr>
              <a:t>развитого ребѐнка </a:t>
            </a:r>
            <a:r>
              <a:rPr sz="1800" b="1" spc="-5" dirty="0">
                <a:latin typeface="Times New Roman"/>
                <a:cs typeface="Times New Roman"/>
              </a:rPr>
              <a:t>без  </a:t>
            </a:r>
            <a:r>
              <a:rPr sz="1800" b="1" dirty="0">
                <a:latin typeface="Times New Roman"/>
                <a:cs typeface="Times New Roman"/>
              </a:rPr>
              <a:t>опоры </a:t>
            </a:r>
            <a:r>
              <a:rPr sz="1800" b="1" spc="-5" dirty="0">
                <a:latin typeface="Times New Roman"/>
                <a:cs typeface="Times New Roman"/>
              </a:rPr>
              <a:t>на </a:t>
            </a:r>
            <a:r>
              <a:rPr sz="1800" b="1" dirty="0">
                <a:latin typeface="Times New Roman"/>
                <a:cs typeface="Times New Roman"/>
              </a:rPr>
              <a:t>традиционную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этику.</a:t>
            </a:r>
            <a:endParaRPr sz="1800" b="1" dirty="0">
              <a:latin typeface="Times New Roman"/>
              <a:cs typeface="Times New Roman"/>
            </a:endParaRPr>
          </a:p>
          <a:p>
            <a:pPr marL="12700" marR="5080" indent="571500" algn="just">
              <a:lnSpc>
                <a:spcPts val="1730"/>
              </a:lnSpc>
              <a:spcBef>
                <a:spcPts val="415"/>
              </a:spcBef>
            </a:pPr>
            <a:r>
              <a:rPr sz="1800" b="1" spc="-5" dirty="0">
                <a:latin typeface="Times New Roman"/>
                <a:cs typeface="Times New Roman"/>
              </a:rPr>
              <a:t>Русская национальная </a:t>
            </a:r>
            <a:r>
              <a:rPr sz="1800" b="1" spc="-30" dirty="0">
                <a:latin typeface="Times New Roman"/>
                <a:cs typeface="Times New Roman"/>
              </a:rPr>
              <a:t>культура </a:t>
            </a:r>
            <a:r>
              <a:rPr sz="1800" b="1" spc="-10" dirty="0">
                <a:latin typeface="Times New Roman"/>
                <a:cs typeface="Times New Roman"/>
              </a:rPr>
              <a:t>это </a:t>
            </a:r>
            <a:r>
              <a:rPr sz="1800" b="1" spc="-5" dirty="0">
                <a:latin typeface="Times New Roman"/>
                <a:cs typeface="Times New Roman"/>
              </a:rPr>
              <a:t>наследие, </a:t>
            </a:r>
            <a:r>
              <a:rPr sz="1800" b="1" spc="-20" dirty="0">
                <a:latin typeface="Times New Roman"/>
                <a:cs typeface="Times New Roman"/>
              </a:rPr>
              <a:t>которое </a:t>
            </a:r>
            <a:r>
              <a:rPr sz="1800" b="1" spc="-5" dirty="0">
                <a:latin typeface="Times New Roman"/>
                <a:cs typeface="Times New Roman"/>
              </a:rPr>
              <a:t>принадлежит  </a:t>
            </a:r>
            <a:r>
              <a:rPr sz="1800" b="1" spc="-35" dirty="0">
                <a:latin typeface="Times New Roman"/>
                <a:cs typeface="Times New Roman"/>
              </a:rPr>
              <a:t>народу. </a:t>
            </a:r>
            <a:r>
              <a:rPr sz="1800" b="1" spc="-5" dirty="0">
                <a:latin typeface="Times New Roman"/>
                <a:cs typeface="Times New Roman"/>
              </a:rPr>
              <a:t>Веками </a:t>
            </a:r>
            <a:r>
              <a:rPr sz="1800" b="1" dirty="0">
                <a:latin typeface="Times New Roman"/>
                <a:cs typeface="Times New Roman"/>
              </a:rPr>
              <a:t>она </a:t>
            </a:r>
            <a:r>
              <a:rPr sz="1800" b="1" spc="-5" dirty="0">
                <a:latin typeface="Times New Roman"/>
                <a:cs typeface="Times New Roman"/>
              </a:rPr>
              <a:t>создавалась и </a:t>
            </a:r>
            <a:r>
              <a:rPr sz="1800" b="1" spc="-10" dirty="0">
                <a:latin typeface="Times New Roman"/>
                <a:cs typeface="Times New Roman"/>
              </a:rPr>
              <a:t>сохранила </a:t>
            </a:r>
            <a:r>
              <a:rPr sz="1800" b="1" dirty="0">
                <a:latin typeface="Times New Roman"/>
                <a:cs typeface="Times New Roman"/>
              </a:rPr>
              <a:t>свою самобытность </a:t>
            </a:r>
            <a:r>
              <a:rPr sz="1800" b="1" spc="-5" dirty="0">
                <a:latin typeface="Times New Roman"/>
                <a:cs typeface="Times New Roman"/>
              </a:rPr>
              <a:t>и  </a:t>
            </a:r>
            <a:r>
              <a:rPr sz="1800" b="1" dirty="0">
                <a:latin typeface="Times New Roman"/>
                <a:cs typeface="Times New Roman"/>
              </a:rPr>
              <a:t>индивидуальность. </a:t>
            </a:r>
            <a:r>
              <a:rPr sz="1800" b="1" spc="-15" dirty="0">
                <a:latin typeface="Times New Roman"/>
                <a:cs typeface="Times New Roman"/>
              </a:rPr>
              <a:t>Это </a:t>
            </a:r>
            <a:r>
              <a:rPr sz="1800" b="1" dirty="0">
                <a:latin typeface="Times New Roman"/>
                <a:cs typeface="Times New Roman"/>
              </a:rPr>
              <a:t>ценность, </a:t>
            </a:r>
            <a:r>
              <a:rPr sz="1800" b="1" spc="-25" dirty="0">
                <a:latin typeface="Times New Roman"/>
                <a:cs typeface="Times New Roman"/>
              </a:rPr>
              <a:t>которую </a:t>
            </a:r>
            <a:r>
              <a:rPr sz="1800" b="1" spc="-5" dirty="0">
                <a:latin typeface="Times New Roman"/>
                <a:cs typeface="Times New Roman"/>
              </a:rPr>
              <a:t>нужно </a:t>
            </a:r>
            <a:r>
              <a:rPr sz="1800" b="1" spc="-15" dirty="0">
                <a:latin typeface="Times New Roman"/>
                <a:cs typeface="Times New Roman"/>
              </a:rPr>
              <a:t>беречь </a:t>
            </a:r>
            <a:r>
              <a:rPr sz="1800" b="1" spc="-5" dirty="0">
                <a:latin typeface="Times New Roman"/>
                <a:cs typeface="Times New Roman"/>
              </a:rPr>
              <a:t>и </a:t>
            </a:r>
            <a:r>
              <a:rPr sz="1800" b="1" spc="-15" dirty="0">
                <a:latin typeface="Times New Roman"/>
                <a:cs typeface="Times New Roman"/>
              </a:rPr>
              <a:t>предавать </a:t>
            </a:r>
            <a:r>
              <a:rPr sz="1800" b="1" spc="-5" dirty="0">
                <a:latin typeface="Times New Roman"/>
                <a:cs typeface="Times New Roman"/>
              </a:rPr>
              <a:t>их  </a:t>
            </a:r>
            <a:r>
              <a:rPr sz="1800" b="1" spc="-15" dirty="0">
                <a:latin typeface="Times New Roman"/>
                <a:cs typeface="Times New Roman"/>
              </a:rPr>
              <a:t>поколения </a:t>
            </a:r>
            <a:r>
              <a:rPr sz="1800" b="1" spc="-5" dirty="0">
                <a:latin typeface="Times New Roman"/>
                <a:cs typeface="Times New Roman"/>
              </a:rPr>
              <a:t>в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поколения.</a:t>
            </a:r>
            <a:endParaRPr sz="1800" b="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24110"/>
            <a:ext cx="7848600" cy="690957"/>
          </a:xfrm>
          <a:prstGeom prst="rect">
            <a:avLst/>
          </a:prstGeom>
        </p:spPr>
        <p:txBody>
          <a:bodyPr vert="horz" wrap="square" lIns="0" tIns="135635" rIns="0" bIns="0" rtlCol="0">
            <a:spAutoFit/>
          </a:bodyPr>
          <a:lstStyle/>
          <a:p>
            <a:pPr marL="1402715">
              <a:lnSpc>
                <a:spcPct val="100000"/>
              </a:lnSpc>
            </a:pPr>
            <a:r>
              <a:rPr b="1" spc="-5" dirty="0">
                <a:solidFill>
                  <a:schemeClr val="accent1"/>
                </a:solidFill>
              </a:rPr>
              <a:t>Актуальность</a:t>
            </a:r>
            <a:r>
              <a:rPr b="1" spc="-80" dirty="0">
                <a:solidFill>
                  <a:schemeClr val="accent1"/>
                </a:solidFill>
              </a:rPr>
              <a:t> </a:t>
            </a:r>
            <a:r>
              <a:rPr b="1" spc="-10" dirty="0">
                <a:solidFill>
                  <a:schemeClr val="accent1"/>
                </a:solidFill>
              </a:rPr>
              <a:t>темы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1" y="831524"/>
            <a:ext cx="739140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b="1" spc="-5" dirty="0">
                <a:solidFill>
                  <a:schemeClr val="accent1"/>
                </a:solidFill>
              </a:rPr>
              <a:t>Цель </a:t>
            </a:r>
            <a:r>
              <a:rPr b="1" spc="-10" dirty="0">
                <a:solidFill>
                  <a:schemeClr val="accent1"/>
                </a:solidFill>
              </a:rPr>
              <a:t>проведения </a:t>
            </a:r>
            <a:r>
              <a:rPr b="1" spc="-5" dirty="0">
                <a:solidFill>
                  <a:schemeClr val="accent1"/>
                </a:solidFill>
              </a:rPr>
              <a:t>русских</a:t>
            </a:r>
            <a:r>
              <a:rPr b="1" spc="-10" dirty="0">
                <a:solidFill>
                  <a:schemeClr val="accent1"/>
                </a:solidFill>
              </a:rPr>
              <a:t> </a:t>
            </a:r>
            <a:r>
              <a:rPr b="1" spc="-5" dirty="0">
                <a:solidFill>
                  <a:schemeClr val="accent1"/>
                </a:solidFill>
              </a:rPr>
              <a:t>народных</a:t>
            </a:r>
          </a:p>
          <a:p>
            <a:pPr algn="ctr">
              <a:lnSpc>
                <a:spcPct val="100000"/>
              </a:lnSpc>
            </a:pPr>
            <a:r>
              <a:rPr b="1" spc="-5" dirty="0">
                <a:solidFill>
                  <a:schemeClr val="accent1"/>
                </a:solidFill>
              </a:rPr>
              <a:t>подвижных</a:t>
            </a:r>
            <a:r>
              <a:rPr b="1" spc="-70" dirty="0">
                <a:solidFill>
                  <a:schemeClr val="accent1"/>
                </a:solidFill>
              </a:rPr>
              <a:t> </a:t>
            </a:r>
            <a:r>
              <a:rPr b="1" spc="-5" dirty="0">
                <a:solidFill>
                  <a:schemeClr val="accent1"/>
                </a:solidFill>
              </a:rPr>
              <a:t>игр: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219200" y="3429000"/>
            <a:ext cx="7201585" cy="25045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Формирование гармонически развитой , активной личности, сочетающей в себе духовное богатство, моральную чистоту и физическое совершенство.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587" y="344424"/>
            <a:ext cx="8740863" cy="4883277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5110" y="2486786"/>
            <a:ext cx="3215005" cy="1231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000" b="0" dirty="0">
                <a:solidFill>
                  <a:srgbClr val="FFFF00"/>
                </a:solidFill>
                <a:latin typeface="Bookman Old Style"/>
                <a:cs typeface="Bookman Old Style"/>
              </a:rPr>
              <a:t>Значение русских  народных подвижных  игр в процессе</a:t>
            </a:r>
            <a:r>
              <a:rPr sz="2000" b="0" spc="-125" dirty="0">
                <a:solidFill>
                  <a:srgbClr val="FFFF00"/>
                </a:solidFill>
                <a:latin typeface="Bookman Old Style"/>
                <a:cs typeface="Bookman Old Style"/>
              </a:rPr>
              <a:t> </a:t>
            </a:r>
            <a:r>
              <a:rPr sz="2000" b="0" dirty="0">
                <a:solidFill>
                  <a:srgbClr val="FFFF00"/>
                </a:solidFill>
                <a:latin typeface="Bookman Old Style"/>
                <a:cs typeface="Bookman Old Style"/>
              </a:rPr>
              <a:t>развития  дошкольников</a:t>
            </a:r>
            <a:endParaRPr sz="2000" dirty="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3542" y="1639061"/>
            <a:ext cx="1082040" cy="65278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</a:pP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Развиваются 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нра</a:t>
            </a:r>
            <a:r>
              <a:rPr sz="1400" spc="-15" dirty="0">
                <a:solidFill>
                  <a:srgbClr val="6F2F9F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ст</a:t>
            </a:r>
            <a:r>
              <a:rPr sz="1400" spc="-20" dirty="0">
                <a:solidFill>
                  <a:srgbClr val="6F2F9F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енные  </a:t>
            </a:r>
            <a:r>
              <a:rPr sz="1400" spc="-10" dirty="0">
                <a:solidFill>
                  <a:srgbClr val="6F2F9F"/>
                </a:solidFill>
                <a:latin typeface="Times New Roman"/>
                <a:cs typeface="Times New Roman"/>
              </a:rPr>
              <a:t>чувства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404" y="4104385"/>
            <a:ext cx="158178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</a:pP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Развиваются 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мыслительные  операции </a:t>
            </a:r>
            <a:r>
              <a:rPr sz="1400" spc="5" dirty="0">
                <a:solidFill>
                  <a:srgbClr val="6F2F9F"/>
                </a:solidFill>
                <a:latin typeface="Times New Roman"/>
                <a:cs typeface="Times New Roman"/>
              </a:rPr>
              <a:t>через</a:t>
            </a:r>
            <a:r>
              <a:rPr sz="1400" spc="-1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игру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36365" y="567435"/>
            <a:ext cx="2056764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Развиваются </a:t>
            </a:r>
            <a:r>
              <a:rPr sz="1400" spc="5" dirty="0">
                <a:solidFill>
                  <a:srgbClr val="6F2F9F"/>
                </a:solidFill>
                <a:latin typeface="Times New Roman"/>
                <a:cs typeface="Times New Roman"/>
              </a:rPr>
              <a:t>физические</a:t>
            </a:r>
            <a:r>
              <a:rPr sz="1400" spc="-9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и  воспитываются  психофизические</a:t>
            </a:r>
            <a:r>
              <a:rPr sz="1400" spc="-1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Times New Roman"/>
                <a:cs typeface="Times New Roman"/>
              </a:rPr>
              <a:t>качества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38878" y="4390263"/>
            <a:ext cx="223710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</a:pPr>
            <a:r>
              <a:rPr sz="1400" spc="-10" dirty="0">
                <a:solidFill>
                  <a:srgbClr val="6F2F9F"/>
                </a:solidFill>
                <a:latin typeface="Times New Roman"/>
                <a:cs typeface="Times New Roman"/>
              </a:rPr>
              <a:t>Создают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определенный  </a:t>
            </a:r>
            <a:r>
              <a:rPr sz="1400" spc="-10" dirty="0">
                <a:solidFill>
                  <a:srgbClr val="6F2F9F"/>
                </a:solidFill>
                <a:latin typeface="Times New Roman"/>
                <a:cs typeface="Times New Roman"/>
              </a:rPr>
              <a:t>духовный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настрой, </a:t>
            </a:r>
            <a:r>
              <a:rPr sz="1400" spc="5" dirty="0">
                <a:solidFill>
                  <a:srgbClr val="6F2F9F"/>
                </a:solidFill>
                <a:latin typeface="Times New Roman"/>
                <a:cs typeface="Times New Roman"/>
              </a:rPr>
              <a:t>интерес</a:t>
            </a:r>
            <a:r>
              <a:rPr sz="1400" spc="-10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к  </a:t>
            </a: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народному</a:t>
            </a:r>
            <a:r>
              <a:rPr sz="1400" spc="-10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Times New Roman"/>
                <a:cs typeface="Times New Roman"/>
              </a:rPr>
              <a:t>творчеству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60666" y="3132582"/>
            <a:ext cx="995044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Раз</a:t>
            </a:r>
            <a:r>
              <a:rPr sz="1400" spc="-10" dirty="0">
                <a:solidFill>
                  <a:srgbClr val="6F2F9F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и</a:t>
            </a:r>
            <a:r>
              <a:rPr sz="1400" spc="-30" dirty="0">
                <a:solidFill>
                  <a:srgbClr val="6F2F9F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а</a:t>
            </a:r>
            <a:r>
              <a:rPr sz="1400" spc="-30" dirty="0">
                <a:solidFill>
                  <a:srgbClr val="6F2F9F"/>
                </a:solidFill>
                <a:latin typeface="Times New Roman"/>
                <a:cs typeface="Times New Roman"/>
              </a:rPr>
              <a:t>ю</a:t>
            </a:r>
            <a:r>
              <a:rPr sz="1400" spc="5" dirty="0">
                <a:solidFill>
                  <a:srgbClr val="6F2F9F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ся  психич</a:t>
            </a:r>
            <a:r>
              <a:rPr sz="1400" spc="35" dirty="0">
                <a:solidFill>
                  <a:srgbClr val="6F2F9F"/>
                </a:solidFill>
                <a:latin typeface="Times New Roman"/>
                <a:cs typeface="Times New Roman"/>
              </a:rPr>
              <a:t>е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ск</a:t>
            </a: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и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е  </a:t>
            </a:r>
            <a:r>
              <a:rPr sz="1400" spc="5" dirty="0">
                <a:solidFill>
                  <a:srgbClr val="6F2F9F"/>
                </a:solidFill>
                <a:latin typeface="Times New Roman"/>
                <a:cs typeface="Times New Roman"/>
              </a:rPr>
              <a:t>процессы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90259" y="1496440"/>
            <a:ext cx="200469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</a:pPr>
            <a:r>
              <a:rPr sz="1400" spc="-5" dirty="0">
                <a:solidFill>
                  <a:srgbClr val="6F2F9F"/>
                </a:solidFill>
                <a:latin typeface="Times New Roman"/>
                <a:cs typeface="Times New Roman"/>
              </a:rPr>
              <a:t>Развиваются  </a:t>
            </a:r>
            <a:r>
              <a:rPr sz="1400" spc="-10" dirty="0">
                <a:solidFill>
                  <a:srgbClr val="6F2F9F"/>
                </a:solidFill>
                <a:latin typeface="Times New Roman"/>
                <a:cs typeface="Times New Roman"/>
              </a:rPr>
              <a:t>коммуникативные</a:t>
            </a:r>
            <a:r>
              <a:rPr sz="1400" spc="-1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F2F9F"/>
                </a:solidFill>
                <a:latin typeface="Times New Roman"/>
                <a:cs typeface="Times New Roman"/>
              </a:rPr>
              <a:t>навыки  и эмоциональная</a:t>
            </a:r>
            <a:r>
              <a:rPr sz="1400" spc="-1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6F2F9F"/>
                </a:solidFill>
                <a:latin typeface="Times New Roman"/>
                <a:cs typeface="Times New Roman"/>
              </a:rPr>
              <a:t>сфера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2011" y="1076291"/>
            <a:ext cx="2359249" cy="1357504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42011" y="1076291"/>
            <a:ext cx="2359660" cy="1357630"/>
          </a:xfrm>
          <a:custGeom>
            <a:avLst/>
            <a:gdLst/>
            <a:ahLst/>
            <a:cxnLst/>
            <a:rect l="l" t="t" r="r" b="b"/>
            <a:pathLst>
              <a:path w="2359660" h="1357630">
                <a:moveTo>
                  <a:pt x="214214" y="446692"/>
                </a:moveTo>
                <a:lnTo>
                  <a:pt x="210833" y="403997"/>
                </a:lnTo>
                <a:lnTo>
                  <a:pt x="215327" y="362422"/>
                </a:lnTo>
                <a:lnTo>
                  <a:pt x="227209" y="322471"/>
                </a:lnTo>
                <a:lnTo>
                  <a:pt x="245991" y="284647"/>
                </a:lnTo>
                <a:lnTo>
                  <a:pt x="271184" y="249452"/>
                </a:lnTo>
                <a:lnTo>
                  <a:pt x="302302" y="217391"/>
                </a:lnTo>
                <a:lnTo>
                  <a:pt x="338856" y="188967"/>
                </a:lnTo>
                <a:lnTo>
                  <a:pt x="380359" y="164682"/>
                </a:lnTo>
                <a:lnTo>
                  <a:pt x="426323" y="145041"/>
                </a:lnTo>
                <a:lnTo>
                  <a:pt x="476260" y="130545"/>
                </a:lnTo>
                <a:lnTo>
                  <a:pt x="529682" y="121699"/>
                </a:lnTo>
                <a:lnTo>
                  <a:pt x="578753" y="119093"/>
                </a:lnTo>
                <a:lnTo>
                  <a:pt x="627537" y="121577"/>
                </a:lnTo>
                <a:lnTo>
                  <a:pt x="675383" y="129060"/>
                </a:lnTo>
                <a:lnTo>
                  <a:pt x="721637" y="141450"/>
                </a:lnTo>
                <a:lnTo>
                  <a:pt x="765648" y="158656"/>
                </a:lnTo>
                <a:lnTo>
                  <a:pt x="794339" y="124133"/>
                </a:lnTo>
                <a:lnTo>
                  <a:pt x="829380" y="94994"/>
                </a:lnTo>
                <a:lnTo>
                  <a:pt x="869661" y="71506"/>
                </a:lnTo>
                <a:lnTo>
                  <a:pt x="914072" y="53935"/>
                </a:lnTo>
                <a:lnTo>
                  <a:pt x="961503" y="42548"/>
                </a:lnTo>
                <a:lnTo>
                  <a:pt x="1010843" y="37611"/>
                </a:lnTo>
                <a:lnTo>
                  <a:pt x="1060983" y="39391"/>
                </a:lnTo>
                <a:lnTo>
                  <a:pt x="1110812" y="48155"/>
                </a:lnTo>
                <a:lnTo>
                  <a:pt x="1159221" y="64168"/>
                </a:lnTo>
                <a:lnTo>
                  <a:pt x="1194766" y="81694"/>
                </a:lnTo>
                <a:lnTo>
                  <a:pt x="1226785" y="103030"/>
                </a:lnTo>
                <a:lnTo>
                  <a:pt x="1252532" y="71071"/>
                </a:lnTo>
                <a:lnTo>
                  <a:pt x="1284910" y="44573"/>
                </a:lnTo>
                <a:lnTo>
                  <a:pt x="1322630" y="23875"/>
                </a:lnTo>
                <a:lnTo>
                  <a:pt x="1364406" y="9320"/>
                </a:lnTo>
                <a:lnTo>
                  <a:pt x="1408950" y="1248"/>
                </a:lnTo>
                <a:lnTo>
                  <a:pt x="1454975" y="0"/>
                </a:lnTo>
                <a:lnTo>
                  <a:pt x="1501193" y="5916"/>
                </a:lnTo>
                <a:lnTo>
                  <a:pt x="1546317" y="19337"/>
                </a:lnTo>
                <a:lnTo>
                  <a:pt x="1591752" y="42499"/>
                </a:lnTo>
                <a:lnTo>
                  <a:pt x="1629375" y="73185"/>
                </a:lnTo>
                <a:lnTo>
                  <a:pt x="1668011" y="44067"/>
                </a:lnTo>
                <a:lnTo>
                  <a:pt x="1711953" y="22213"/>
                </a:lnTo>
                <a:lnTo>
                  <a:pt x="1759700" y="7719"/>
                </a:lnTo>
                <a:lnTo>
                  <a:pt x="1809747" y="684"/>
                </a:lnTo>
                <a:lnTo>
                  <a:pt x="1860592" y="1203"/>
                </a:lnTo>
                <a:lnTo>
                  <a:pt x="1910732" y="9374"/>
                </a:lnTo>
                <a:lnTo>
                  <a:pt x="1958663" y="25292"/>
                </a:lnTo>
                <a:lnTo>
                  <a:pt x="2002882" y="49055"/>
                </a:lnTo>
                <a:lnTo>
                  <a:pt x="2035160" y="74491"/>
                </a:lnTo>
                <a:lnTo>
                  <a:pt x="2061175" y="103665"/>
                </a:lnTo>
                <a:lnTo>
                  <a:pt x="2092417" y="170467"/>
                </a:lnTo>
                <a:lnTo>
                  <a:pt x="2141654" y="184808"/>
                </a:lnTo>
                <a:lnTo>
                  <a:pt x="2185601" y="205206"/>
                </a:lnTo>
                <a:lnTo>
                  <a:pt x="2223684" y="230867"/>
                </a:lnTo>
                <a:lnTo>
                  <a:pt x="2255325" y="261001"/>
                </a:lnTo>
                <a:lnTo>
                  <a:pt x="2279950" y="294813"/>
                </a:lnTo>
                <a:lnTo>
                  <a:pt x="2296982" y="331513"/>
                </a:lnTo>
                <a:lnTo>
                  <a:pt x="2305845" y="370307"/>
                </a:lnTo>
                <a:lnTo>
                  <a:pt x="2305963" y="410404"/>
                </a:lnTo>
                <a:lnTo>
                  <a:pt x="2296760" y="451010"/>
                </a:lnTo>
                <a:lnTo>
                  <a:pt x="2293927" y="458604"/>
                </a:lnTo>
                <a:lnTo>
                  <a:pt x="2290760" y="466139"/>
                </a:lnTo>
                <a:lnTo>
                  <a:pt x="2287259" y="473602"/>
                </a:lnTo>
                <a:lnTo>
                  <a:pt x="2283425" y="480982"/>
                </a:lnTo>
                <a:lnTo>
                  <a:pt x="2313517" y="516843"/>
                </a:lnTo>
                <a:lnTo>
                  <a:pt x="2336041" y="554801"/>
                </a:lnTo>
                <a:lnTo>
                  <a:pt x="2351102" y="594229"/>
                </a:lnTo>
                <a:lnTo>
                  <a:pt x="2358804" y="634499"/>
                </a:lnTo>
                <a:lnTo>
                  <a:pt x="2359249" y="674980"/>
                </a:lnTo>
                <a:lnTo>
                  <a:pt x="2352543" y="715046"/>
                </a:lnTo>
                <a:lnTo>
                  <a:pt x="2338788" y="754066"/>
                </a:lnTo>
                <a:lnTo>
                  <a:pt x="2318088" y="791413"/>
                </a:lnTo>
                <a:lnTo>
                  <a:pt x="2290546" y="826458"/>
                </a:lnTo>
                <a:lnTo>
                  <a:pt x="2256267" y="858573"/>
                </a:lnTo>
                <a:lnTo>
                  <a:pt x="2215353" y="887128"/>
                </a:lnTo>
                <a:lnTo>
                  <a:pt x="2175987" y="907863"/>
                </a:lnTo>
                <a:lnTo>
                  <a:pt x="2133692" y="924419"/>
                </a:lnTo>
                <a:lnTo>
                  <a:pt x="2089016" y="936617"/>
                </a:lnTo>
                <a:lnTo>
                  <a:pt x="2042506" y="944278"/>
                </a:lnTo>
                <a:lnTo>
                  <a:pt x="2037964" y="984317"/>
                </a:lnTo>
                <a:lnTo>
                  <a:pt x="2025611" y="1022256"/>
                </a:lnTo>
                <a:lnTo>
                  <a:pt x="2006105" y="1057590"/>
                </a:lnTo>
                <a:lnTo>
                  <a:pt x="1980102" y="1089810"/>
                </a:lnTo>
                <a:lnTo>
                  <a:pt x="1948257" y="1118411"/>
                </a:lnTo>
                <a:lnTo>
                  <a:pt x="1911226" y="1142886"/>
                </a:lnTo>
                <a:lnTo>
                  <a:pt x="1869666" y="1162728"/>
                </a:lnTo>
                <a:lnTo>
                  <a:pt x="1824233" y="1177430"/>
                </a:lnTo>
                <a:lnTo>
                  <a:pt x="1775583" y="1186486"/>
                </a:lnTo>
                <a:lnTo>
                  <a:pt x="1724371" y="1189388"/>
                </a:lnTo>
                <a:lnTo>
                  <a:pt x="1680989" y="1186767"/>
                </a:lnTo>
                <a:lnTo>
                  <a:pt x="1638678" y="1179562"/>
                </a:lnTo>
                <a:lnTo>
                  <a:pt x="1598034" y="1167903"/>
                </a:lnTo>
                <a:lnTo>
                  <a:pt x="1559652" y="1151923"/>
                </a:lnTo>
                <a:lnTo>
                  <a:pt x="1541953" y="1188757"/>
                </a:lnTo>
                <a:lnTo>
                  <a:pt x="1518685" y="1222588"/>
                </a:lnTo>
                <a:lnTo>
                  <a:pt x="1490396" y="1253186"/>
                </a:lnTo>
                <a:lnTo>
                  <a:pt x="1457634" y="1280320"/>
                </a:lnTo>
                <a:lnTo>
                  <a:pt x="1420947" y="1303761"/>
                </a:lnTo>
                <a:lnTo>
                  <a:pt x="1380884" y="1323278"/>
                </a:lnTo>
                <a:lnTo>
                  <a:pt x="1337993" y="1338641"/>
                </a:lnTo>
                <a:lnTo>
                  <a:pt x="1292821" y="1349620"/>
                </a:lnTo>
                <a:lnTo>
                  <a:pt x="1245917" y="1355984"/>
                </a:lnTo>
                <a:lnTo>
                  <a:pt x="1197829" y="1357504"/>
                </a:lnTo>
                <a:lnTo>
                  <a:pt x="1149105" y="1353950"/>
                </a:lnTo>
                <a:lnTo>
                  <a:pt x="1100293" y="1345090"/>
                </a:lnTo>
                <a:lnTo>
                  <a:pt x="1052732" y="1330896"/>
                </a:lnTo>
                <a:lnTo>
                  <a:pt x="1008421" y="1311849"/>
                </a:lnTo>
                <a:lnTo>
                  <a:pt x="967925" y="1288279"/>
                </a:lnTo>
                <a:lnTo>
                  <a:pt x="931812" y="1260514"/>
                </a:lnTo>
                <a:lnTo>
                  <a:pt x="900649" y="1228885"/>
                </a:lnTo>
                <a:lnTo>
                  <a:pt x="853672" y="1248077"/>
                </a:lnTo>
                <a:lnTo>
                  <a:pt x="805125" y="1262230"/>
                </a:lnTo>
                <a:lnTo>
                  <a:pt x="755552" y="1271451"/>
                </a:lnTo>
                <a:lnTo>
                  <a:pt x="705495" y="1275846"/>
                </a:lnTo>
                <a:lnTo>
                  <a:pt x="655494" y="1275520"/>
                </a:lnTo>
                <a:lnTo>
                  <a:pt x="606092" y="1270581"/>
                </a:lnTo>
                <a:lnTo>
                  <a:pt x="557830" y="1261133"/>
                </a:lnTo>
                <a:lnTo>
                  <a:pt x="511250" y="1247284"/>
                </a:lnTo>
                <a:lnTo>
                  <a:pt x="466894" y="1229140"/>
                </a:lnTo>
                <a:lnTo>
                  <a:pt x="425304" y="1206806"/>
                </a:lnTo>
                <a:lnTo>
                  <a:pt x="387021" y="1180388"/>
                </a:lnTo>
                <a:lnTo>
                  <a:pt x="352588" y="1149994"/>
                </a:lnTo>
                <a:lnTo>
                  <a:pt x="322545" y="1115728"/>
                </a:lnTo>
                <a:lnTo>
                  <a:pt x="319624" y="1111664"/>
                </a:lnTo>
                <a:lnTo>
                  <a:pt x="318100" y="1109759"/>
                </a:lnTo>
                <a:lnTo>
                  <a:pt x="263213" y="1109837"/>
                </a:lnTo>
                <a:lnTo>
                  <a:pt x="211405" y="1100491"/>
                </a:lnTo>
                <a:lnTo>
                  <a:pt x="164262" y="1082700"/>
                </a:lnTo>
                <a:lnTo>
                  <a:pt x="123371" y="1057446"/>
                </a:lnTo>
                <a:lnTo>
                  <a:pt x="90317" y="1025706"/>
                </a:lnTo>
                <a:lnTo>
                  <a:pt x="66687" y="988461"/>
                </a:lnTo>
                <a:lnTo>
                  <a:pt x="54067" y="946691"/>
                </a:lnTo>
                <a:lnTo>
                  <a:pt x="53688" y="906148"/>
                </a:lnTo>
                <a:lnTo>
                  <a:pt x="64370" y="866951"/>
                </a:lnTo>
                <a:lnTo>
                  <a:pt x="85554" y="830445"/>
                </a:lnTo>
                <a:lnTo>
                  <a:pt x="116678" y="797974"/>
                </a:lnTo>
                <a:lnTo>
                  <a:pt x="72917" y="772050"/>
                </a:lnTo>
                <a:lnTo>
                  <a:pt x="38858" y="740041"/>
                </a:lnTo>
                <a:lnTo>
                  <a:pt x="15011" y="703482"/>
                </a:lnTo>
                <a:lnTo>
                  <a:pt x="1888" y="663908"/>
                </a:lnTo>
                <a:lnTo>
                  <a:pt x="0" y="622855"/>
                </a:lnTo>
                <a:lnTo>
                  <a:pt x="9856" y="581857"/>
                </a:lnTo>
                <a:lnTo>
                  <a:pt x="31969" y="542450"/>
                </a:lnTo>
                <a:lnTo>
                  <a:pt x="65628" y="507321"/>
                </a:lnTo>
                <a:lnTo>
                  <a:pt x="108169" y="479728"/>
                </a:lnTo>
                <a:lnTo>
                  <a:pt x="157664" y="460636"/>
                </a:lnTo>
                <a:lnTo>
                  <a:pt x="212182" y="451010"/>
                </a:lnTo>
                <a:lnTo>
                  <a:pt x="214214" y="446692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61230" y="1868932"/>
            <a:ext cx="138430" cy="25400"/>
          </a:xfrm>
          <a:custGeom>
            <a:avLst/>
            <a:gdLst/>
            <a:ahLst/>
            <a:cxnLst/>
            <a:rect l="l" t="t" r="r" b="b"/>
            <a:pathLst>
              <a:path w="138429" h="25400">
                <a:moveTo>
                  <a:pt x="138303" y="25018"/>
                </a:moveTo>
                <a:lnTo>
                  <a:pt x="102209" y="25110"/>
                </a:lnTo>
                <a:lnTo>
                  <a:pt x="66722" y="20891"/>
                </a:lnTo>
                <a:lnTo>
                  <a:pt x="32450" y="12481"/>
                </a:lnTo>
                <a:lnTo>
                  <a:pt x="0" y="0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61002" y="2168017"/>
            <a:ext cx="60960" cy="12065"/>
          </a:xfrm>
          <a:custGeom>
            <a:avLst/>
            <a:gdLst/>
            <a:ahLst/>
            <a:cxnLst/>
            <a:rect l="l" t="t" r="r" b="b"/>
            <a:pathLst>
              <a:path w="60960" h="12064">
                <a:moveTo>
                  <a:pt x="60451" y="0"/>
                </a:moveTo>
                <a:lnTo>
                  <a:pt x="45720" y="4189"/>
                </a:lnTo>
                <a:lnTo>
                  <a:pt x="30702" y="7604"/>
                </a:lnTo>
                <a:lnTo>
                  <a:pt x="15446" y="10233"/>
                </a:lnTo>
                <a:lnTo>
                  <a:pt x="0" y="12065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6085" y="2245105"/>
            <a:ext cx="36830" cy="54610"/>
          </a:xfrm>
          <a:custGeom>
            <a:avLst/>
            <a:gdLst/>
            <a:ahLst/>
            <a:cxnLst/>
            <a:rect l="l" t="t" r="r" b="b"/>
            <a:pathLst>
              <a:path w="36829" h="54610">
                <a:moveTo>
                  <a:pt x="36449" y="54610"/>
                </a:moveTo>
                <a:lnTo>
                  <a:pt x="26003" y="41540"/>
                </a:lnTo>
                <a:lnTo>
                  <a:pt x="16414" y="28067"/>
                </a:lnTo>
                <a:lnTo>
                  <a:pt x="7731" y="14212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01919" y="2163445"/>
            <a:ext cx="14604" cy="60325"/>
          </a:xfrm>
          <a:custGeom>
            <a:avLst/>
            <a:gdLst/>
            <a:ahLst/>
            <a:cxnLst/>
            <a:rect l="l" t="t" r="r" b="b"/>
            <a:pathLst>
              <a:path w="14604" h="60325">
                <a:moveTo>
                  <a:pt x="14604" y="0"/>
                </a:moveTo>
                <a:lnTo>
                  <a:pt x="12465" y="15188"/>
                </a:lnTo>
                <a:lnTo>
                  <a:pt x="9302" y="30257"/>
                </a:lnTo>
                <a:lnTo>
                  <a:pt x="5139" y="45184"/>
                </a:lnTo>
                <a:lnTo>
                  <a:pt x="0" y="59943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05829" y="1792732"/>
            <a:ext cx="177800" cy="224154"/>
          </a:xfrm>
          <a:custGeom>
            <a:avLst/>
            <a:gdLst/>
            <a:ahLst/>
            <a:cxnLst/>
            <a:rect l="l" t="t" r="r" b="b"/>
            <a:pathLst>
              <a:path w="177800" h="224155">
                <a:moveTo>
                  <a:pt x="0" y="0"/>
                </a:moveTo>
                <a:lnTo>
                  <a:pt x="51180" y="24497"/>
                </a:lnTo>
                <a:lnTo>
                  <a:pt x="94821" y="55517"/>
                </a:lnTo>
                <a:lnTo>
                  <a:pt x="130095" y="92027"/>
                </a:lnTo>
                <a:lnTo>
                  <a:pt x="156172" y="132992"/>
                </a:lnTo>
                <a:lnTo>
                  <a:pt x="172223" y="177379"/>
                </a:lnTo>
                <a:lnTo>
                  <a:pt x="177419" y="224154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45301" y="1553972"/>
            <a:ext cx="79375" cy="84455"/>
          </a:xfrm>
          <a:custGeom>
            <a:avLst/>
            <a:gdLst/>
            <a:ahLst/>
            <a:cxnLst/>
            <a:rect l="l" t="t" r="r" b="b"/>
            <a:pathLst>
              <a:path w="79375" h="84455">
                <a:moveTo>
                  <a:pt x="78994" y="0"/>
                </a:moveTo>
                <a:lnTo>
                  <a:pt x="64025" y="23584"/>
                </a:lnTo>
                <a:lnTo>
                  <a:pt x="45735" y="45608"/>
                </a:lnTo>
                <a:lnTo>
                  <a:pt x="24326" y="65847"/>
                </a:lnTo>
                <a:lnTo>
                  <a:pt x="0" y="84074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34684" y="1242060"/>
            <a:ext cx="4445" cy="40005"/>
          </a:xfrm>
          <a:custGeom>
            <a:avLst/>
            <a:gdLst/>
            <a:ahLst/>
            <a:cxnLst/>
            <a:rect l="l" t="t" r="r" b="b"/>
            <a:pathLst>
              <a:path w="4445" h="40005">
                <a:moveTo>
                  <a:pt x="0" y="0"/>
                </a:moveTo>
                <a:lnTo>
                  <a:pt x="1976" y="9852"/>
                </a:lnTo>
                <a:lnTo>
                  <a:pt x="3333" y="19764"/>
                </a:lnTo>
                <a:lnTo>
                  <a:pt x="4071" y="29700"/>
                </a:lnTo>
                <a:lnTo>
                  <a:pt x="4190" y="39624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30240" y="1145032"/>
            <a:ext cx="40640" cy="50800"/>
          </a:xfrm>
          <a:custGeom>
            <a:avLst/>
            <a:gdLst/>
            <a:ahLst/>
            <a:cxnLst/>
            <a:rect l="l" t="t" r="r" b="b"/>
            <a:pathLst>
              <a:path w="40639" h="50800">
                <a:moveTo>
                  <a:pt x="0" y="50672"/>
                </a:moveTo>
                <a:lnTo>
                  <a:pt x="8328" y="37201"/>
                </a:lnTo>
                <a:lnTo>
                  <a:pt x="17859" y="24241"/>
                </a:lnTo>
                <a:lnTo>
                  <a:pt x="28557" y="11828"/>
                </a:lnTo>
                <a:lnTo>
                  <a:pt x="40386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51653" y="1176147"/>
            <a:ext cx="19685" cy="43815"/>
          </a:xfrm>
          <a:custGeom>
            <a:avLst/>
            <a:gdLst/>
            <a:ahLst/>
            <a:cxnLst/>
            <a:rect l="l" t="t" r="r" b="b"/>
            <a:pathLst>
              <a:path w="19685" h="43815">
                <a:moveTo>
                  <a:pt x="0" y="43687"/>
                </a:moveTo>
                <a:lnTo>
                  <a:pt x="3591" y="32432"/>
                </a:lnTo>
                <a:lnTo>
                  <a:pt x="8064" y="21367"/>
                </a:lnTo>
                <a:lnTo>
                  <a:pt x="13394" y="10540"/>
                </a:lnTo>
                <a:lnTo>
                  <a:pt x="19558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07407" y="1234694"/>
            <a:ext cx="71120" cy="42545"/>
          </a:xfrm>
          <a:custGeom>
            <a:avLst/>
            <a:gdLst/>
            <a:ahLst/>
            <a:cxnLst/>
            <a:rect l="l" t="t" r="r" b="b"/>
            <a:pathLst>
              <a:path w="71120" h="42544">
                <a:moveTo>
                  <a:pt x="0" y="0"/>
                </a:moveTo>
                <a:lnTo>
                  <a:pt x="18895" y="9304"/>
                </a:lnTo>
                <a:lnTo>
                  <a:pt x="37052" y="19478"/>
                </a:lnTo>
                <a:lnTo>
                  <a:pt x="54399" y="30485"/>
                </a:lnTo>
                <a:lnTo>
                  <a:pt x="70865" y="4229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56227" y="1523111"/>
            <a:ext cx="12700" cy="45085"/>
          </a:xfrm>
          <a:custGeom>
            <a:avLst/>
            <a:gdLst/>
            <a:ahLst/>
            <a:cxnLst/>
            <a:rect l="l" t="t" r="r" b="b"/>
            <a:pathLst>
              <a:path w="12700" h="45084">
                <a:moveTo>
                  <a:pt x="12319" y="44576"/>
                </a:moveTo>
                <a:lnTo>
                  <a:pt x="8393" y="33557"/>
                </a:lnTo>
                <a:lnTo>
                  <a:pt x="5016" y="22431"/>
                </a:lnTo>
                <a:lnTo>
                  <a:pt x="2210" y="11233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566665" y="1345184"/>
            <a:ext cx="1345565" cy="744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</a:pPr>
            <a:r>
              <a:rPr sz="1600" b="1" spc="-10" dirty="0" err="1">
                <a:solidFill>
                  <a:srgbClr val="FFFF00"/>
                </a:solidFill>
                <a:latin typeface="Bookman Old Style"/>
                <a:cs typeface="Bookman Old Style"/>
              </a:rPr>
              <a:t>Детские</a:t>
            </a:r>
            <a:r>
              <a:rPr sz="1600" b="1" spc="-10" dirty="0">
                <a:solidFill>
                  <a:srgbClr val="FFFF00"/>
                </a:solidFill>
                <a:latin typeface="Bookman Old Style"/>
                <a:cs typeface="Bookman Old Style"/>
              </a:rPr>
              <a:t>  </a:t>
            </a:r>
            <a:r>
              <a:rPr sz="1600" b="1" spc="-10" dirty="0" err="1" smtClean="0">
                <a:solidFill>
                  <a:srgbClr val="FFFF00"/>
                </a:solidFill>
                <a:latin typeface="Bookman Old Style"/>
                <a:cs typeface="Bookman Old Style"/>
              </a:rPr>
              <a:t>сговр</a:t>
            </a:r>
            <a:r>
              <a:rPr sz="1600" b="1" spc="-10" dirty="0" smtClean="0">
                <a:solidFill>
                  <a:srgbClr val="FFFF00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00"/>
                </a:solidFill>
                <a:latin typeface="Bookman Old Style"/>
                <a:cs typeface="Bookman Old Style"/>
              </a:rPr>
              <a:t>и  жере</a:t>
            </a:r>
            <a:r>
              <a:rPr sz="1600" b="1" spc="-15" dirty="0">
                <a:solidFill>
                  <a:srgbClr val="FFFF00"/>
                </a:solidFill>
                <a:latin typeface="Bookman Old Style"/>
                <a:cs typeface="Bookman Old Style"/>
              </a:rPr>
              <a:t>б</a:t>
            </a:r>
            <a:r>
              <a:rPr sz="1600" b="1" spc="-5" dirty="0">
                <a:solidFill>
                  <a:srgbClr val="FFFF00"/>
                </a:solidFill>
                <a:latin typeface="Bookman Old Style"/>
                <a:cs typeface="Bookman Old Style"/>
              </a:rPr>
              <a:t>ь</a:t>
            </a:r>
            <a:r>
              <a:rPr sz="1600" b="1" spc="-15" dirty="0">
                <a:solidFill>
                  <a:srgbClr val="FFFF00"/>
                </a:solidFill>
                <a:latin typeface="Bookman Old Style"/>
                <a:cs typeface="Bookman Old Style"/>
              </a:rPr>
              <a:t>ё</a:t>
            </a:r>
            <a:r>
              <a:rPr sz="1600" b="1" spc="-5" dirty="0">
                <a:solidFill>
                  <a:srgbClr val="FFFF00"/>
                </a:solidFill>
                <a:latin typeface="Bookman Old Style"/>
                <a:cs typeface="Bookman Old Style"/>
              </a:rPr>
              <a:t>вки</a:t>
            </a: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84077" y="931903"/>
            <a:ext cx="2191407" cy="1000523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84077" y="931903"/>
            <a:ext cx="2192020" cy="1000760"/>
          </a:xfrm>
          <a:custGeom>
            <a:avLst/>
            <a:gdLst/>
            <a:ahLst/>
            <a:cxnLst/>
            <a:rect l="l" t="t" r="r" b="b"/>
            <a:pathLst>
              <a:path w="2192020" h="1000760">
                <a:moveTo>
                  <a:pt x="199408" y="329460"/>
                </a:moveTo>
                <a:lnTo>
                  <a:pt x="196599" y="291096"/>
                </a:lnTo>
                <a:lnTo>
                  <a:pt x="222452" y="219130"/>
                </a:lnTo>
                <a:lnTo>
                  <a:pt x="249464" y="186878"/>
                </a:lnTo>
                <a:lnTo>
                  <a:pt x="284767" y="158013"/>
                </a:lnTo>
                <a:lnTo>
                  <a:pt x="327537" y="133212"/>
                </a:lnTo>
                <a:lnTo>
                  <a:pt x="376949" y="113149"/>
                </a:lnTo>
                <a:lnTo>
                  <a:pt x="432177" y="98499"/>
                </a:lnTo>
                <a:lnTo>
                  <a:pt x="492397" y="89938"/>
                </a:lnTo>
                <a:lnTo>
                  <a:pt x="549327" y="88132"/>
                </a:lnTo>
                <a:lnTo>
                  <a:pt x="605602" y="92160"/>
                </a:lnTo>
                <a:lnTo>
                  <a:pt x="660043" y="101903"/>
                </a:lnTo>
                <a:lnTo>
                  <a:pt x="711472" y="117243"/>
                </a:lnTo>
                <a:lnTo>
                  <a:pt x="741856" y="88905"/>
                </a:lnTo>
                <a:lnTo>
                  <a:pt x="779546" y="65611"/>
                </a:lnTo>
                <a:lnTo>
                  <a:pt x="823073" y="47642"/>
                </a:lnTo>
                <a:lnTo>
                  <a:pt x="870968" y="35280"/>
                </a:lnTo>
                <a:lnTo>
                  <a:pt x="921763" y="28805"/>
                </a:lnTo>
                <a:lnTo>
                  <a:pt x="973987" y="28499"/>
                </a:lnTo>
                <a:lnTo>
                  <a:pt x="1026173" y="34644"/>
                </a:lnTo>
                <a:lnTo>
                  <a:pt x="1076851" y="47520"/>
                </a:lnTo>
                <a:lnTo>
                  <a:pt x="1125197" y="67987"/>
                </a:lnTo>
                <a:lnTo>
                  <a:pt x="1139589" y="76222"/>
                </a:lnTo>
                <a:lnTo>
                  <a:pt x="1167480" y="49589"/>
                </a:lnTo>
                <a:lnTo>
                  <a:pt x="1203159" y="28285"/>
                </a:lnTo>
                <a:lnTo>
                  <a:pt x="1244852" y="12674"/>
                </a:lnTo>
                <a:lnTo>
                  <a:pt x="1290784" y="3123"/>
                </a:lnTo>
                <a:lnTo>
                  <a:pt x="1339179" y="0"/>
                </a:lnTo>
                <a:lnTo>
                  <a:pt x="1388263" y="3670"/>
                </a:lnTo>
                <a:lnTo>
                  <a:pt x="1436261" y="14500"/>
                </a:lnTo>
                <a:lnTo>
                  <a:pt x="1478489" y="31613"/>
                </a:lnTo>
                <a:lnTo>
                  <a:pt x="1513477" y="54251"/>
                </a:lnTo>
                <a:lnTo>
                  <a:pt x="1549357" y="32765"/>
                </a:lnTo>
                <a:lnTo>
                  <a:pt x="1590156" y="16647"/>
                </a:lnTo>
                <a:lnTo>
                  <a:pt x="1634481" y="5963"/>
                </a:lnTo>
                <a:lnTo>
                  <a:pt x="1680943" y="784"/>
                </a:lnTo>
                <a:lnTo>
                  <a:pt x="1728148" y="1176"/>
                </a:lnTo>
                <a:lnTo>
                  <a:pt x="1774706" y="7209"/>
                </a:lnTo>
                <a:lnTo>
                  <a:pt x="1819226" y="18951"/>
                </a:lnTo>
                <a:lnTo>
                  <a:pt x="1860314" y="36471"/>
                </a:lnTo>
                <a:lnTo>
                  <a:pt x="1914369" y="76650"/>
                </a:lnTo>
                <a:lnTo>
                  <a:pt x="1943372" y="125879"/>
                </a:lnTo>
                <a:lnTo>
                  <a:pt x="2001282" y="140297"/>
                </a:lnTo>
                <a:lnTo>
                  <a:pt x="2050812" y="161822"/>
                </a:lnTo>
                <a:lnTo>
                  <a:pt x="2090829" y="189210"/>
                </a:lnTo>
                <a:lnTo>
                  <a:pt x="2120201" y="221217"/>
                </a:lnTo>
                <a:lnTo>
                  <a:pt x="2137793" y="256598"/>
                </a:lnTo>
                <a:lnTo>
                  <a:pt x="2142474" y="294110"/>
                </a:lnTo>
                <a:lnTo>
                  <a:pt x="2133110" y="332508"/>
                </a:lnTo>
                <a:lnTo>
                  <a:pt x="2130469" y="338177"/>
                </a:lnTo>
                <a:lnTo>
                  <a:pt x="2127506" y="343763"/>
                </a:lnTo>
                <a:lnTo>
                  <a:pt x="2124234" y="349278"/>
                </a:lnTo>
                <a:lnTo>
                  <a:pt x="2120664" y="354733"/>
                </a:lnTo>
                <a:lnTo>
                  <a:pt x="2153888" y="387250"/>
                </a:lnTo>
                <a:lnTo>
                  <a:pt x="2176634" y="421922"/>
                </a:lnTo>
                <a:lnTo>
                  <a:pt x="2189080" y="457904"/>
                </a:lnTo>
                <a:lnTo>
                  <a:pt x="2191407" y="494350"/>
                </a:lnTo>
                <a:lnTo>
                  <a:pt x="2183794" y="530414"/>
                </a:lnTo>
                <a:lnTo>
                  <a:pt x="2166422" y="565252"/>
                </a:lnTo>
                <a:lnTo>
                  <a:pt x="2139470" y="598016"/>
                </a:lnTo>
                <a:lnTo>
                  <a:pt x="2103118" y="627863"/>
                </a:lnTo>
                <a:lnTo>
                  <a:pt x="2057545" y="653945"/>
                </a:lnTo>
                <a:lnTo>
                  <a:pt x="2020961" y="669211"/>
                </a:lnTo>
                <a:lnTo>
                  <a:pt x="1981663" y="681393"/>
                </a:lnTo>
                <a:lnTo>
                  <a:pt x="1940174" y="690360"/>
                </a:lnTo>
                <a:lnTo>
                  <a:pt x="1897017" y="695982"/>
                </a:lnTo>
                <a:lnTo>
                  <a:pt x="1873078" y="766760"/>
                </a:lnTo>
                <a:lnTo>
                  <a:pt x="1845654" y="797566"/>
                </a:lnTo>
                <a:lnTo>
                  <a:pt x="1809514" y="824347"/>
                </a:lnTo>
                <a:lnTo>
                  <a:pt x="1765850" y="846377"/>
                </a:lnTo>
                <a:lnTo>
                  <a:pt x="1715852" y="862931"/>
                </a:lnTo>
                <a:lnTo>
                  <a:pt x="1660710" y="873282"/>
                </a:lnTo>
                <a:lnTo>
                  <a:pt x="1601615" y="876703"/>
                </a:lnTo>
                <a:lnTo>
                  <a:pt x="1561346" y="874770"/>
                </a:lnTo>
                <a:lnTo>
                  <a:pt x="1522066" y="869432"/>
                </a:lnTo>
                <a:lnTo>
                  <a:pt x="1484333" y="860808"/>
                </a:lnTo>
                <a:lnTo>
                  <a:pt x="1448707" y="849017"/>
                </a:lnTo>
                <a:lnTo>
                  <a:pt x="1428345" y="881330"/>
                </a:lnTo>
                <a:lnTo>
                  <a:pt x="1400684" y="910409"/>
                </a:lnTo>
                <a:lnTo>
                  <a:pt x="1366604" y="935959"/>
                </a:lnTo>
                <a:lnTo>
                  <a:pt x="1326984" y="957688"/>
                </a:lnTo>
                <a:lnTo>
                  <a:pt x="1282702" y="975302"/>
                </a:lnTo>
                <a:lnTo>
                  <a:pt x="1234637" y="988508"/>
                </a:lnTo>
                <a:lnTo>
                  <a:pt x="1183667" y="997013"/>
                </a:lnTo>
                <a:lnTo>
                  <a:pt x="1130671" y="1000523"/>
                </a:lnTo>
                <a:lnTo>
                  <a:pt x="1076527" y="998744"/>
                </a:lnTo>
                <a:lnTo>
                  <a:pt x="1022114" y="991384"/>
                </a:lnTo>
                <a:lnTo>
                  <a:pt x="967427" y="977723"/>
                </a:lnTo>
                <a:lnTo>
                  <a:pt x="917609" y="958586"/>
                </a:lnTo>
                <a:lnTo>
                  <a:pt x="873721" y="934448"/>
                </a:lnTo>
                <a:lnTo>
                  <a:pt x="836821" y="905786"/>
                </a:lnTo>
                <a:lnTo>
                  <a:pt x="789515" y="920944"/>
                </a:lnTo>
                <a:lnTo>
                  <a:pt x="740542" y="931752"/>
                </a:lnTo>
                <a:lnTo>
                  <a:pt x="690543" y="938308"/>
                </a:lnTo>
                <a:lnTo>
                  <a:pt x="640159" y="940711"/>
                </a:lnTo>
                <a:lnTo>
                  <a:pt x="590032" y="939060"/>
                </a:lnTo>
                <a:lnTo>
                  <a:pt x="540800" y="933456"/>
                </a:lnTo>
                <a:lnTo>
                  <a:pt x="493106" y="923996"/>
                </a:lnTo>
                <a:lnTo>
                  <a:pt x="447590" y="910781"/>
                </a:lnTo>
                <a:lnTo>
                  <a:pt x="404892" y="893909"/>
                </a:lnTo>
                <a:lnTo>
                  <a:pt x="365654" y="873480"/>
                </a:lnTo>
                <a:lnTo>
                  <a:pt x="330516" y="849593"/>
                </a:lnTo>
                <a:lnTo>
                  <a:pt x="300119" y="822347"/>
                </a:lnTo>
                <a:lnTo>
                  <a:pt x="298722" y="820823"/>
                </a:lnTo>
                <a:lnTo>
                  <a:pt x="297325" y="819426"/>
                </a:lnTo>
                <a:lnTo>
                  <a:pt x="295928" y="817902"/>
                </a:lnTo>
                <a:lnTo>
                  <a:pt x="236691" y="817311"/>
                </a:lnTo>
                <a:lnTo>
                  <a:pt x="181694" y="807417"/>
                </a:lnTo>
                <a:lnTo>
                  <a:pt x="133273" y="789374"/>
                </a:lnTo>
                <a:lnTo>
                  <a:pt x="93763" y="764336"/>
                </a:lnTo>
                <a:lnTo>
                  <a:pt x="65500" y="733456"/>
                </a:lnTo>
                <a:lnTo>
                  <a:pt x="50818" y="697887"/>
                </a:lnTo>
                <a:lnTo>
                  <a:pt x="50441" y="667956"/>
                </a:lnTo>
                <a:lnTo>
                  <a:pt x="60375" y="639038"/>
                </a:lnTo>
                <a:lnTo>
                  <a:pt x="80072" y="612144"/>
                </a:lnTo>
                <a:lnTo>
                  <a:pt x="108984" y="588286"/>
                </a:lnTo>
                <a:lnTo>
                  <a:pt x="62415" y="565524"/>
                </a:lnTo>
                <a:lnTo>
                  <a:pt x="28231" y="536917"/>
                </a:lnTo>
                <a:lnTo>
                  <a:pt x="7178" y="504259"/>
                </a:lnTo>
                <a:lnTo>
                  <a:pt x="0" y="469348"/>
                </a:lnTo>
                <a:lnTo>
                  <a:pt x="7440" y="433978"/>
                </a:lnTo>
                <a:lnTo>
                  <a:pt x="30244" y="399945"/>
                </a:lnTo>
                <a:lnTo>
                  <a:pt x="61524" y="374084"/>
                </a:lnTo>
                <a:lnTo>
                  <a:pt x="101031" y="353748"/>
                </a:lnTo>
                <a:lnTo>
                  <a:pt x="146991" y="339651"/>
                </a:lnTo>
                <a:lnTo>
                  <a:pt x="197630" y="332508"/>
                </a:lnTo>
                <a:lnTo>
                  <a:pt x="199408" y="32946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95348" y="1516252"/>
            <a:ext cx="128905" cy="19050"/>
          </a:xfrm>
          <a:custGeom>
            <a:avLst/>
            <a:gdLst/>
            <a:ahLst/>
            <a:cxnLst/>
            <a:rect l="l" t="t" r="r" b="b"/>
            <a:pathLst>
              <a:path w="128905" h="19050">
                <a:moveTo>
                  <a:pt x="128396" y="18414"/>
                </a:moveTo>
                <a:lnTo>
                  <a:pt x="94868" y="18448"/>
                </a:lnTo>
                <a:lnTo>
                  <a:pt x="61912" y="15351"/>
                </a:lnTo>
                <a:lnTo>
                  <a:pt x="30098" y="9181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80767" y="1736598"/>
            <a:ext cx="56515" cy="8890"/>
          </a:xfrm>
          <a:custGeom>
            <a:avLst/>
            <a:gdLst/>
            <a:ahLst/>
            <a:cxnLst/>
            <a:rect l="l" t="t" r="r" b="b"/>
            <a:pathLst>
              <a:path w="56514" h="8889">
                <a:moveTo>
                  <a:pt x="56133" y="0"/>
                </a:moveTo>
                <a:lnTo>
                  <a:pt x="42523" y="3067"/>
                </a:lnTo>
                <a:lnTo>
                  <a:pt x="28590" y="5587"/>
                </a:lnTo>
                <a:lnTo>
                  <a:pt x="14396" y="7536"/>
                </a:lnTo>
                <a:lnTo>
                  <a:pt x="0" y="8889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86989" y="1793367"/>
            <a:ext cx="34290" cy="40640"/>
          </a:xfrm>
          <a:custGeom>
            <a:avLst/>
            <a:gdLst/>
            <a:ahLst/>
            <a:cxnLst/>
            <a:rect l="l" t="t" r="r" b="b"/>
            <a:pathLst>
              <a:path w="34289" h="40639">
                <a:moveTo>
                  <a:pt x="33782" y="40259"/>
                </a:moveTo>
                <a:lnTo>
                  <a:pt x="24074" y="30646"/>
                </a:lnTo>
                <a:lnTo>
                  <a:pt x="15176" y="20701"/>
                </a:lnTo>
                <a:lnTo>
                  <a:pt x="7135" y="10469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33039" y="1733169"/>
            <a:ext cx="13970" cy="44450"/>
          </a:xfrm>
          <a:custGeom>
            <a:avLst/>
            <a:gdLst/>
            <a:ahLst/>
            <a:cxnLst/>
            <a:rect l="l" t="t" r="r" b="b"/>
            <a:pathLst>
              <a:path w="13969" h="44450">
                <a:moveTo>
                  <a:pt x="13462" y="0"/>
                </a:moveTo>
                <a:lnTo>
                  <a:pt x="11537" y="11209"/>
                </a:lnTo>
                <a:lnTo>
                  <a:pt x="8636" y="22336"/>
                </a:lnTo>
                <a:lnTo>
                  <a:pt x="4782" y="33343"/>
                </a:lnTo>
                <a:lnTo>
                  <a:pt x="0" y="44195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15105" y="1460119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0"/>
                </a:moveTo>
                <a:lnTo>
                  <a:pt x="56243" y="22242"/>
                </a:lnTo>
                <a:lnTo>
                  <a:pt x="102173" y="51202"/>
                </a:lnTo>
                <a:lnTo>
                  <a:pt x="136465" y="85551"/>
                </a:lnTo>
                <a:lnTo>
                  <a:pt x="157796" y="123960"/>
                </a:lnTo>
                <a:lnTo>
                  <a:pt x="164846" y="16510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30446" y="1284097"/>
            <a:ext cx="73660" cy="62230"/>
          </a:xfrm>
          <a:custGeom>
            <a:avLst/>
            <a:gdLst/>
            <a:ahLst/>
            <a:cxnLst/>
            <a:rect l="l" t="t" r="r" b="b"/>
            <a:pathLst>
              <a:path w="73660" h="62230">
                <a:moveTo>
                  <a:pt x="73278" y="0"/>
                </a:moveTo>
                <a:lnTo>
                  <a:pt x="59382" y="17381"/>
                </a:lnTo>
                <a:lnTo>
                  <a:pt x="42402" y="33607"/>
                </a:lnTo>
                <a:lnTo>
                  <a:pt x="22540" y="48523"/>
                </a:lnTo>
                <a:lnTo>
                  <a:pt x="0" y="61975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27703" y="1054227"/>
            <a:ext cx="4445" cy="29845"/>
          </a:xfrm>
          <a:custGeom>
            <a:avLst/>
            <a:gdLst/>
            <a:ahLst/>
            <a:cxnLst/>
            <a:rect l="l" t="t" r="r" b="b"/>
            <a:pathLst>
              <a:path w="4445" h="29844">
                <a:moveTo>
                  <a:pt x="0" y="0"/>
                </a:moveTo>
                <a:lnTo>
                  <a:pt x="1811" y="7280"/>
                </a:lnTo>
                <a:lnTo>
                  <a:pt x="3063" y="14620"/>
                </a:lnTo>
                <a:lnTo>
                  <a:pt x="3768" y="21984"/>
                </a:lnTo>
                <a:lnTo>
                  <a:pt x="3937" y="29337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59201" y="982852"/>
            <a:ext cx="38100" cy="37465"/>
          </a:xfrm>
          <a:custGeom>
            <a:avLst/>
            <a:gdLst/>
            <a:ahLst/>
            <a:cxnLst/>
            <a:rect l="l" t="t" r="r" b="b"/>
            <a:pathLst>
              <a:path w="38100" h="37465">
                <a:moveTo>
                  <a:pt x="0" y="37337"/>
                </a:moveTo>
                <a:lnTo>
                  <a:pt x="7784" y="27414"/>
                </a:lnTo>
                <a:lnTo>
                  <a:pt x="16652" y="17859"/>
                </a:lnTo>
                <a:lnTo>
                  <a:pt x="26592" y="8709"/>
                </a:lnTo>
                <a:lnTo>
                  <a:pt x="37591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07792" y="1005713"/>
            <a:ext cx="18415" cy="32384"/>
          </a:xfrm>
          <a:custGeom>
            <a:avLst/>
            <a:gdLst/>
            <a:ahLst/>
            <a:cxnLst/>
            <a:rect l="l" t="t" r="r" b="b"/>
            <a:pathLst>
              <a:path w="18414" h="32384">
                <a:moveTo>
                  <a:pt x="0" y="32258"/>
                </a:moveTo>
                <a:lnTo>
                  <a:pt x="3301" y="23949"/>
                </a:lnTo>
                <a:lnTo>
                  <a:pt x="7461" y="15795"/>
                </a:lnTo>
                <a:lnTo>
                  <a:pt x="12430" y="7808"/>
                </a:lnTo>
                <a:lnTo>
                  <a:pt x="1816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95295" y="1048892"/>
            <a:ext cx="66040" cy="31750"/>
          </a:xfrm>
          <a:custGeom>
            <a:avLst/>
            <a:gdLst/>
            <a:ahLst/>
            <a:cxnLst/>
            <a:rect l="l" t="t" r="r" b="b"/>
            <a:pathLst>
              <a:path w="66039" h="31750">
                <a:moveTo>
                  <a:pt x="0" y="0"/>
                </a:moveTo>
                <a:lnTo>
                  <a:pt x="17565" y="6828"/>
                </a:lnTo>
                <a:lnTo>
                  <a:pt x="34417" y="14335"/>
                </a:lnTo>
                <a:lnTo>
                  <a:pt x="50506" y="22484"/>
                </a:lnTo>
                <a:lnTo>
                  <a:pt x="65786" y="31242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83485" y="1261363"/>
            <a:ext cx="12065" cy="33020"/>
          </a:xfrm>
          <a:custGeom>
            <a:avLst/>
            <a:gdLst/>
            <a:ahLst/>
            <a:cxnLst/>
            <a:rect l="l" t="t" r="r" b="b"/>
            <a:pathLst>
              <a:path w="12064" h="33019">
                <a:moveTo>
                  <a:pt x="11556" y="32893"/>
                </a:moveTo>
                <a:lnTo>
                  <a:pt x="7911" y="24770"/>
                </a:lnTo>
                <a:lnTo>
                  <a:pt x="4778" y="16589"/>
                </a:lnTo>
                <a:lnTo>
                  <a:pt x="2145" y="8336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70274" y="2505039"/>
            <a:ext cx="2476534" cy="1357506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70274" y="2505039"/>
            <a:ext cx="2477135" cy="1357630"/>
          </a:xfrm>
          <a:custGeom>
            <a:avLst/>
            <a:gdLst/>
            <a:ahLst/>
            <a:cxnLst/>
            <a:rect l="l" t="t" r="r" b="b"/>
            <a:pathLst>
              <a:path w="2477135" h="1357629">
                <a:moveTo>
                  <a:pt x="224868" y="446821"/>
                </a:moveTo>
                <a:lnTo>
                  <a:pt x="221313" y="404097"/>
                </a:lnTo>
                <a:lnTo>
                  <a:pt x="226030" y="362503"/>
                </a:lnTo>
                <a:lnTo>
                  <a:pt x="238505" y="322542"/>
                </a:lnTo>
                <a:lnTo>
                  <a:pt x="258227" y="284713"/>
                </a:lnTo>
                <a:lnTo>
                  <a:pt x="284682" y="249517"/>
                </a:lnTo>
                <a:lnTo>
                  <a:pt x="317358" y="217456"/>
                </a:lnTo>
                <a:lnTo>
                  <a:pt x="355740" y="189031"/>
                </a:lnTo>
                <a:lnTo>
                  <a:pt x="399317" y="164741"/>
                </a:lnTo>
                <a:lnTo>
                  <a:pt x="447576" y="145089"/>
                </a:lnTo>
                <a:lnTo>
                  <a:pt x="500002" y="130575"/>
                </a:lnTo>
                <a:lnTo>
                  <a:pt x="556084" y="121701"/>
                </a:lnTo>
                <a:lnTo>
                  <a:pt x="607589" y="119094"/>
                </a:lnTo>
                <a:lnTo>
                  <a:pt x="658784" y="121579"/>
                </a:lnTo>
                <a:lnTo>
                  <a:pt x="708990" y="129061"/>
                </a:lnTo>
                <a:lnTo>
                  <a:pt x="757533" y="141452"/>
                </a:lnTo>
                <a:lnTo>
                  <a:pt x="803734" y="158658"/>
                </a:lnTo>
                <a:lnTo>
                  <a:pt x="830503" y="127380"/>
                </a:lnTo>
                <a:lnTo>
                  <a:pt x="862769" y="100429"/>
                </a:lnTo>
                <a:lnTo>
                  <a:pt x="899684" y="78001"/>
                </a:lnTo>
                <a:lnTo>
                  <a:pt x="940397" y="60292"/>
                </a:lnTo>
                <a:lnTo>
                  <a:pt x="984058" y="47501"/>
                </a:lnTo>
                <a:lnTo>
                  <a:pt x="1029820" y="39822"/>
                </a:lnTo>
                <a:lnTo>
                  <a:pt x="1076831" y="37453"/>
                </a:lnTo>
                <a:lnTo>
                  <a:pt x="1124242" y="40590"/>
                </a:lnTo>
                <a:lnTo>
                  <a:pt x="1171203" y="49430"/>
                </a:lnTo>
                <a:lnTo>
                  <a:pt x="1216865" y="64170"/>
                </a:lnTo>
                <a:lnTo>
                  <a:pt x="1254219" y="81759"/>
                </a:lnTo>
                <a:lnTo>
                  <a:pt x="1287858" y="103159"/>
                </a:lnTo>
                <a:lnTo>
                  <a:pt x="1314881" y="71157"/>
                </a:lnTo>
                <a:lnTo>
                  <a:pt x="1348854" y="44627"/>
                </a:lnTo>
                <a:lnTo>
                  <a:pt x="1388429" y="23908"/>
                </a:lnTo>
                <a:lnTo>
                  <a:pt x="1432257" y="9337"/>
                </a:lnTo>
                <a:lnTo>
                  <a:pt x="1478991" y="1256"/>
                </a:lnTo>
                <a:lnTo>
                  <a:pt x="1527281" y="3"/>
                </a:lnTo>
                <a:lnTo>
                  <a:pt x="1575780" y="5917"/>
                </a:lnTo>
                <a:lnTo>
                  <a:pt x="1623138" y="19339"/>
                </a:lnTo>
                <a:lnTo>
                  <a:pt x="1670859" y="42500"/>
                </a:lnTo>
                <a:lnTo>
                  <a:pt x="1710387" y="73187"/>
                </a:lnTo>
                <a:lnTo>
                  <a:pt x="1746134" y="46947"/>
                </a:lnTo>
                <a:lnTo>
                  <a:pt x="1786426" y="26439"/>
                </a:lnTo>
                <a:lnTo>
                  <a:pt x="1830153" y="11733"/>
                </a:lnTo>
                <a:lnTo>
                  <a:pt x="1876207" y="2896"/>
                </a:lnTo>
                <a:lnTo>
                  <a:pt x="1923479" y="0"/>
                </a:lnTo>
                <a:lnTo>
                  <a:pt x="1970860" y="3111"/>
                </a:lnTo>
                <a:lnTo>
                  <a:pt x="2017240" y="12299"/>
                </a:lnTo>
                <a:lnTo>
                  <a:pt x="2061511" y="27634"/>
                </a:lnTo>
                <a:lnTo>
                  <a:pt x="2102563" y="49184"/>
                </a:lnTo>
                <a:lnTo>
                  <a:pt x="2136355" y="74546"/>
                </a:lnTo>
                <a:lnTo>
                  <a:pt x="2163634" y="103682"/>
                </a:lnTo>
                <a:lnTo>
                  <a:pt x="2196416" y="170469"/>
                </a:lnTo>
                <a:lnTo>
                  <a:pt x="2248113" y="184810"/>
                </a:lnTo>
                <a:lnTo>
                  <a:pt x="2294255" y="205207"/>
                </a:lnTo>
                <a:lnTo>
                  <a:pt x="2334240" y="230869"/>
                </a:lnTo>
                <a:lnTo>
                  <a:pt x="2367460" y="261002"/>
                </a:lnTo>
                <a:lnTo>
                  <a:pt x="2393311" y="294814"/>
                </a:lnTo>
                <a:lnTo>
                  <a:pt x="2411187" y="331514"/>
                </a:lnTo>
                <a:lnTo>
                  <a:pt x="2420485" y="370308"/>
                </a:lnTo>
                <a:lnTo>
                  <a:pt x="2420597" y="410405"/>
                </a:lnTo>
                <a:lnTo>
                  <a:pt x="2410919" y="451012"/>
                </a:lnTo>
                <a:lnTo>
                  <a:pt x="2407969" y="458606"/>
                </a:lnTo>
                <a:lnTo>
                  <a:pt x="2404649" y="466140"/>
                </a:lnTo>
                <a:lnTo>
                  <a:pt x="2400972" y="473604"/>
                </a:lnTo>
                <a:lnTo>
                  <a:pt x="2396949" y="480984"/>
                </a:lnTo>
                <a:lnTo>
                  <a:pt x="2428544" y="516844"/>
                </a:lnTo>
                <a:lnTo>
                  <a:pt x="2452188" y="554803"/>
                </a:lnTo>
                <a:lnTo>
                  <a:pt x="2467994" y="594233"/>
                </a:lnTo>
                <a:lnTo>
                  <a:pt x="2476072" y="634506"/>
                </a:lnTo>
                <a:lnTo>
                  <a:pt x="2476534" y="674993"/>
                </a:lnTo>
                <a:lnTo>
                  <a:pt x="2469490" y="715068"/>
                </a:lnTo>
                <a:lnTo>
                  <a:pt x="2455052" y="754100"/>
                </a:lnTo>
                <a:lnTo>
                  <a:pt x="2433330" y="791463"/>
                </a:lnTo>
                <a:lnTo>
                  <a:pt x="2404436" y="826529"/>
                </a:lnTo>
                <a:lnTo>
                  <a:pt x="2368481" y="858670"/>
                </a:lnTo>
                <a:lnTo>
                  <a:pt x="2325575" y="887257"/>
                </a:lnTo>
                <a:lnTo>
                  <a:pt x="2284163" y="907918"/>
                </a:lnTo>
                <a:lnTo>
                  <a:pt x="2239739" y="924436"/>
                </a:lnTo>
                <a:lnTo>
                  <a:pt x="2192862" y="936620"/>
                </a:lnTo>
                <a:lnTo>
                  <a:pt x="2144092" y="944280"/>
                </a:lnTo>
                <a:lnTo>
                  <a:pt x="2139311" y="984318"/>
                </a:lnTo>
                <a:lnTo>
                  <a:pt x="2126339" y="1022258"/>
                </a:lnTo>
                <a:lnTo>
                  <a:pt x="2105862" y="1057591"/>
                </a:lnTo>
                <a:lnTo>
                  <a:pt x="2078568" y="1089811"/>
                </a:lnTo>
                <a:lnTo>
                  <a:pt x="2045143" y="1118412"/>
                </a:lnTo>
                <a:lnTo>
                  <a:pt x="2006274" y="1142887"/>
                </a:lnTo>
                <a:lnTo>
                  <a:pt x="1962647" y="1162729"/>
                </a:lnTo>
                <a:lnTo>
                  <a:pt x="1914948" y="1177431"/>
                </a:lnTo>
                <a:lnTo>
                  <a:pt x="1863864" y="1186487"/>
                </a:lnTo>
                <a:lnTo>
                  <a:pt x="1810082" y="1189390"/>
                </a:lnTo>
                <a:lnTo>
                  <a:pt x="1764537" y="1186768"/>
                </a:lnTo>
                <a:lnTo>
                  <a:pt x="1720135" y="1179563"/>
                </a:lnTo>
                <a:lnTo>
                  <a:pt x="1677494" y="1167905"/>
                </a:lnTo>
                <a:lnTo>
                  <a:pt x="1637235" y="1151925"/>
                </a:lnTo>
                <a:lnTo>
                  <a:pt x="1618657" y="1188758"/>
                </a:lnTo>
                <a:lnTo>
                  <a:pt x="1594231" y="1222589"/>
                </a:lnTo>
                <a:lnTo>
                  <a:pt x="1564532" y="1253187"/>
                </a:lnTo>
                <a:lnTo>
                  <a:pt x="1530137" y="1280322"/>
                </a:lnTo>
                <a:lnTo>
                  <a:pt x="1491621" y="1303762"/>
                </a:lnTo>
                <a:lnTo>
                  <a:pt x="1449561" y="1323279"/>
                </a:lnTo>
                <a:lnTo>
                  <a:pt x="1404532" y="1338642"/>
                </a:lnTo>
                <a:lnTo>
                  <a:pt x="1357111" y="1349621"/>
                </a:lnTo>
                <a:lnTo>
                  <a:pt x="1307873" y="1355986"/>
                </a:lnTo>
                <a:lnTo>
                  <a:pt x="1257394" y="1357506"/>
                </a:lnTo>
                <a:lnTo>
                  <a:pt x="1206250" y="1353951"/>
                </a:lnTo>
                <a:lnTo>
                  <a:pt x="1155016" y="1345092"/>
                </a:lnTo>
                <a:lnTo>
                  <a:pt x="1105084" y="1330897"/>
                </a:lnTo>
                <a:lnTo>
                  <a:pt x="1058559" y="1311850"/>
                </a:lnTo>
                <a:lnTo>
                  <a:pt x="1016046" y="1288280"/>
                </a:lnTo>
                <a:lnTo>
                  <a:pt x="978147" y="1260516"/>
                </a:lnTo>
                <a:lnTo>
                  <a:pt x="945466" y="1228887"/>
                </a:lnTo>
                <a:lnTo>
                  <a:pt x="899739" y="1246876"/>
                </a:lnTo>
                <a:lnTo>
                  <a:pt x="852557" y="1260514"/>
                </a:lnTo>
                <a:lnTo>
                  <a:pt x="804377" y="1269886"/>
                </a:lnTo>
                <a:lnTo>
                  <a:pt x="755654" y="1275077"/>
                </a:lnTo>
                <a:lnTo>
                  <a:pt x="706842" y="1276173"/>
                </a:lnTo>
                <a:lnTo>
                  <a:pt x="658397" y="1273257"/>
                </a:lnTo>
                <a:lnTo>
                  <a:pt x="610774" y="1266415"/>
                </a:lnTo>
                <a:lnTo>
                  <a:pt x="564428" y="1255732"/>
                </a:lnTo>
                <a:lnTo>
                  <a:pt x="519814" y="1241293"/>
                </a:lnTo>
                <a:lnTo>
                  <a:pt x="477388" y="1223183"/>
                </a:lnTo>
                <a:lnTo>
                  <a:pt x="437604" y="1201486"/>
                </a:lnTo>
                <a:lnTo>
                  <a:pt x="400919" y="1176289"/>
                </a:lnTo>
                <a:lnTo>
                  <a:pt x="367785" y="1147675"/>
                </a:lnTo>
                <a:lnTo>
                  <a:pt x="338660" y="1115730"/>
                </a:lnTo>
                <a:lnTo>
                  <a:pt x="335485" y="1111666"/>
                </a:lnTo>
                <a:lnTo>
                  <a:pt x="333961" y="1109761"/>
                </a:lnTo>
                <a:lnTo>
                  <a:pt x="283367" y="1110364"/>
                </a:lnTo>
                <a:lnTo>
                  <a:pt x="235102" y="1103659"/>
                </a:lnTo>
                <a:lnTo>
                  <a:pt x="190280" y="1090300"/>
                </a:lnTo>
                <a:lnTo>
                  <a:pt x="150018" y="1070946"/>
                </a:lnTo>
                <a:lnTo>
                  <a:pt x="115428" y="1046252"/>
                </a:lnTo>
                <a:lnTo>
                  <a:pt x="87627" y="1016874"/>
                </a:lnTo>
                <a:lnTo>
                  <a:pt x="67728" y="983469"/>
                </a:lnTo>
                <a:lnTo>
                  <a:pt x="56847" y="946693"/>
                </a:lnTo>
                <a:lnTo>
                  <a:pt x="56409" y="906150"/>
                </a:lnTo>
                <a:lnTo>
                  <a:pt x="67626" y="866952"/>
                </a:lnTo>
                <a:lnTo>
                  <a:pt x="89869" y="830446"/>
                </a:lnTo>
                <a:lnTo>
                  <a:pt x="122506" y="797976"/>
                </a:lnTo>
                <a:lnTo>
                  <a:pt x="76580" y="772098"/>
                </a:lnTo>
                <a:lnTo>
                  <a:pt x="40831" y="740120"/>
                </a:lnTo>
                <a:lnTo>
                  <a:pt x="15794" y="703576"/>
                </a:lnTo>
                <a:lnTo>
                  <a:pt x="2005" y="664003"/>
                </a:lnTo>
                <a:lnTo>
                  <a:pt x="0" y="622934"/>
                </a:lnTo>
                <a:lnTo>
                  <a:pt x="10312" y="581905"/>
                </a:lnTo>
                <a:lnTo>
                  <a:pt x="33479" y="542452"/>
                </a:lnTo>
                <a:lnTo>
                  <a:pt x="68889" y="507322"/>
                </a:lnTo>
                <a:lnTo>
                  <a:pt x="113585" y="479729"/>
                </a:lnTo>
                <a:lnTo>
                  <a:pt x="165567" y="460638"/>
                </a:lnTo>
                <a:lnTo>
                  <a:pt x="222836" y="451012"/>
                </a:lnTo>
                <a:lnTo>
                  <a:pt x="224868" y="446821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95448" y="3297682"/>
            <a:ext cx="145415" cy="25400"/>
          </a:xfrm>
          <a:custGeom>
            <a:avLst/>
            <a:gdLst/>
            <a:ahLst/>
            <a:cxnLst/>
            <a:rect l="l" t="t" r="r" b="b"/>
            <a:pathLst>
              <a:path w="145414" h="25400">
                <a:moveTo>
                  <a:pt x="145160" y="25145"/>
                </a:moveTo>
                <a:lnTo>
                  <a:pt x="107263" y="25163"/>
                </a:lnTo>
                <a:lnTo>
                  <a:pt x="70008" y="20907"/>
                </a:lnTo>
                <a:lnTo>
                  <a:pt x="34039" y="12483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05125" y="3596766"/>
            <a:ext cx="63500" cy="12065"/>
          </a:xfrm>
          <a:custGeom>
            <a:avLst/>
            <a:gdLst/>
            <a:ahLst/>
            <a:cxnLst/>
            <a:rect l="l" t="t" r="r" b="b"/>
            <a:pathLst>
              <a:path w="63500" h="12064">
                <a:moveTo>
                  <a:pt x="63500" y="0"/>
                </a:moveTo>
                <a:lnTo>
                  <a:pt x="48006" y="4189"/>
                </a:lnTo>
                <a:lnTo>
                  <a:pt x="32226" y="7604"/>
                </a:lnTo>
                <a:lnTo>
                  <a:pt x="16208" y="10233"/>
                </a:lnTo>
                <a:lnTo>
                  <a:pt x="0" y="12065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77386" y="3673855"/>
            <a:ext cx="38735" cy="54610"/>
          </a:xfrm>
          <a:custGeom>
            <a:avLst/>
            <a:gdLst/>
            <a:ahLst/>
            <a:cxnLst/>
            <a:rect l="l" t="t" r="r" b="b"/>
            <a:pathLst>
              <a:path w="38735" h="54610">
                <a:moveTo>
                  <a:pt x="38226" y="54610"/>
                </a:moveTo>
                <a:lnTo>
                  <a:pt x="27253" y="41540"/>
                </a:lnTo>
                <a:lnTo>
                  <a:pt x="17208" y="28067"/>
                </a:lnTo>
                <a:lnTo>
                  <a:pt x="8116" y="14212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07764" y="3592195"/>
            <a:ext cx="15240" cy="60325"/>
          </a:xfrm>
          <a:custGeom>
            <a:avLst/>
            <a:gdLst/>
            <a:ahLst/>
            <a:cxnLst/>
            <a:rect l="l" t="t" r="r" b="b"/>
            <a:pathLst>
              <a:path w="15239" h="60325">
                <a:moveTo>
                  <a:pt x="15239" y="0"/>
                </a:moveTo>
                <a:lnTo>
                  <a:pt x="13001" y="15188"/>
                </a:lnTo>
                <a:lnTo>
                  <a:pt x="9715" y="30257"/>
                </a:lnTo>
                <a:lnTo>
                  <a:pt x="5381" y="45184"/>
                </a:lnTo>
                <a:lnTo>
                  <a:pt x="0" y="59943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26788" y="3221482"/>
            <a:ext cx="186690" cy="224790"/>
          </a:xfrm>
          <a:custGeom>
            <a:avLst/>
            <a:gdLst/>
            <a:ahLst/>
            <a:cxnLst/>
            <a:rect l="l" t="t" r="r" b="b"/>
            <a:pathLst>
              <a:path w="186689" h="224789">
                <a:moveTo>
                  <a:pt x="0" y="0"/>
                </a:moveTo>
                <a:lnTo>
                  <a:pt x="46516" y="20574"/>
                </a:lnTo>
                <a:lnTo>
                  <a:pt x="87296" y="46052"/>
                </a:lnTo>
                <a:lnTo>
                  <a:pt x="121797" y="75784"/>
                </a:lnTo>
                <a:lnTo>
                  <a:pt x="149479" y="109122"/>
                </a:lnTo>
                <a:lnTo>
                  <a:pt x="169798" y="145416"/>
                </a:lnTo>
                <a:lnTo>
                  <a:pt x="182213" y="184019"/>
                </a:lnTo>
                <a:lnTo>
                  <a:pt x="186182" y="224281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83150" y="2982722"/>
            <a:ext cx="83185" cy="84455"/>
          </a:xfrm>
          <a:custGeom>
            <a:avLst/>
            <a:gdLst/>
            <a:ahLst/>
            <a:cxnLst/>
            <a:rect l="l" t="t" r="r" b="b"/>
            <a:pathLst>
              <a:path w="83185" h="84455">
                <a:moveTo>
                  <a:pt x="82930" y="0"/>
                </a:moveTo>
                <a:lnTo>
                  <a:pt x="67151" y="23584"/>
                </a:lnTo>
                <a:lnTo>
                  <a:pt x="47942" y="45608"/>
                </a:lnTo>
                <a:lnTo>
                  <a:pt x="25495" y="65847"/>
                </a:lnTo>
                <a:lnTo>
                  <a:pt x="0" y="84074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67071" y="2670810"/>
            <a:ext cx="4445" cy="40005"/>
          </a:xfrm>
          <a:custGeom>
            <a:avLst/>
            <a:gdLst/>
            <a:ahLst/>
            <a:cxnLst/>
            <a:rect l="l" t="t" r="r" b="b"/>
            <a:pathLst>
              <a:path w="4445" h="40005">
                <a:moveTo>
                  <a:pt x="0" y="0"/>
                </a:moveTo>
                <a:lnTo>
                  <a:pt x="2049" y="9852"/>
                </a:lnTo>
                <a:lnTo>
                  <a:pt x="3444" y="19764"/>
                </a:lnTo>
                <a:lnTo>
                  <a:pt x="4196" y="29700"/>
                </a:lnTo>
                <a:lnTo>
                  <a:pt x="4317" y="39624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37354" y="2573782"/>
            <a:ext cx="42545" cy="50800"/>
          </a:xfrm>
          <a:custGeom>
            <a:avLst/>
            <a:gdLst/>
            <a:ahLst/>
            <a:cxnLst/>
            <a:rect l="l" t="t" r="r" b="b"/>
            <a:pathLst>
              <a:path w="42545" h="50800">
                <a:moveTo>
                  <a:pt x="0" y="50672"/>
                </a:moveTo>
                <a:lnTo>
                  <a:pt x="8755" y="37201"/>
                </a:lnTo>
                <a:lnTo>
                  <a:pt x="18796" y="24241"/>
                </a:lnTo>
                <a:lnTo>
                  <a:pt x="30075" y="11828"/>
                </a:lnTo>
                <a:lnTo>
                  <a:pt x="42545" y="0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39971" y="2604897"/>
            <a:ext cx="20955" cy="43815"/>
          </a:xfrm>
          <a:custGeom>
            <a:avLst/>
            <a:gdLst/>
            <a:ahLst/>
            <a:cxnLst/>
            <a:rect l="l" t="t" r="r" b="b"/>
            <a:pathLst>
              <a:path w="20954" h="43814">
                <a:moveTo>
                  <a:pt x="0" y="43687"/>
                </a:moveTo>
                <a:lnTo>
                  <a:pt x="3804" y="32432"/>
                </a:lnTo>
                <a:lnTo>
                  <a:pt x="8524" y="21367"/>
                </a:lnTo>
                <a:lnTo>
                  <a:pt x="14126" y="10540"/>
                </a:lnTo>
                <a:lnTo>
                  <a:pt x="20574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73754" y="2663444"/>
            <a:ext cx="74930" cy="42545"/>
          </a:xfrm>
          <a:custGeom>
            <a:avLst/>
            <a:gdLst/>
            <a:ahLst/>
            <a:cxnLst/>
            <a:rect l="l" t="t" r="r" b="b"/>
            <a:pathLst>
              <a:path w="74929" h="42544">
                <a:moveTo>
                  <a:pt x="0" y="0"/>
                </a:moveTo>
                <a:lnTo>
                  <a:pt x="19825" y="9306"/>
                </a:lnTo>
                <a:lnTo>
                  <a:pt x="38877" y="19494"/>
                </a:lnTo>
                <a:lnTo>
                  <a:pt x="57096" y="30539"/>
                </a:lnTo>
                <a:lnTo>
                  <a:pt x="74422" y="42417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95142" y="2951860"/>
            <a:ext cx="13335" cy="45085"/>
          </a:xfrm>
          <a:custGeom>
            <a:avLst/>
            <a:gdLst/>
            <a:ahLst/>
            <a:cxnLst/>
            <a:rect l="l" t="t" r="r" b="b"/>
            <a:pathLst>
              <a:path w="13335" h="45085">
                <a:moveTo>
                  <a:pt x="12954" y="44576"/>
                </a:moveTo>
                <a:lnTo>
                  <a:pt x="8858" y="33557"/>
                </a:lnTo>
                <a:lnTo>
                  <a:pt x="5334" y="22431"/>
                </a:lnTo>
                <a:lnTo>
                  <a:pt x="2381" y="11233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55855" y="3718223"/>
            <a:ext cx="2191378" cy="1071973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55855" y="3718223"/>
            <a:ext cx="2191385" cy="1072515"/>
          </a:xfrm>
          <a:custGeom>
            <a:avLst/>
            <a:gdLst/>
            <a:ahLst/>
            <a:cxnLst/>
            <a:rect l="l" t="t" r="r" b="b"/>
            <a:pathLst>
              <a:path w="2191384" h="1072514">
                <a:moveTo>
                  <a:pt x="199380" y="353015"/>
                </a:moveTo>
                <a:lnTo>
                  <a:pt x="202126" y="280017"/>
                </a:lnTo>
                <a:lnTo>
                  <a:pt x="237626" y="213639"/>
                </a:lnTo>
                <a:lnTo>
                  <a:pt x="266150" y="184248"/>
                </a:lnTo>
                <a:lnTo>
                  <a:pt x="301052" y="158093"/>
                </a:lnTo>
                <a:lnTo>
                  <a:pt x="341729" y="135698"/>
                </a:lnTo>
                <a:lnTo>
                  <a:pt x="387576" y="117592"/>
                </a:lnTo>
                <a:lnTo>
                  <a:pt x="437990" y="104300"/>
                </a:lnTo>
                <a:lnTo>
                  <a:pt x="492369" y="96348"/>
                </a:lnTo>
                <a:lnTo>
                  <a:pt x="549299" y="94394"/>
                </a:lnTo>
                <a:lnTo>
                  <a:pt x="605574" y="98714"/>
                </a:lnTo>
                <a:lnTo>
                  <a:pt x="660015" y="109154"/>
                </a:lnTo>
                <a:lnTo>
                  <a:pt x="711444" y="125558"/>
                </a:lnTo>
                <a:lnTo>
                  <a:pt x="741828" y="95206"/>
                </a:lnTo>
                <a:lnTo>
                  <a:pt x="779518" y="70260"/>
                </a:lnTo>
                <a:lnTo>
                  <a:pt x="823045" y="51020"/>
                </a:lnTo>
                <a:lnTo>
                  <a:pt x="870940" y="37786"/>
                </a:lnTo>
                <a:lnTo>
                  <a:pt x="921735" y="30855"/>
                </a:lnTo>
                <a:lnTo>
                  <a:pt x="973959" y="30529"/>
                </a:lnTo>
                <a:lnTo>
                  <a:pt x="1026145" y="37105"/>
                </a:lnTo>
                <a:lnTo>
                  <a:pt x="1076823" y="50882"/>
                </a:lnTo>
                <a:lnTo>
                  <a:pt x="1125240" y="72832"/>
                </a:lnTo>
                <a:lnTo>
                  <a:pt x="1139688" y="81616"/>
                </a:lnTo>
                <a:lnTo>
                  <a:pt x="1167538" y="53132"/>
                </a:lnTo>
                <a:lnTo>
                  <a:pt x="1203199" y="30324"/>
                </a:lnTo>
                <a:lnTo>
                  <a:pt x="1244887" y="13596"/>
                </a:lnTo>
                <a:lnTo>
                  <a:pt x="1290819" y="3353"/>
                </a:lnTo>
                <a:lnTo>
                  <a:pt x="1339210" y="0"/>
                </a:lnTo>
                <a:lnTo>
                  <a:pt x="1388276" y="3939"/>
                </a:lnTo>
                <a:lnTo>
                  <a:pt x="1436233" y="15576"/>
                </a:lnTo>
                <a:lnTo>
                  <a:pt x="1478461" y="33849"/>
                </a:lnTo>
                <a:lnTo>
                  <a:pt x="1513449" y="58121"/>
                </a:lnTo>
                <a:lnTo>
                  <a:pt x="1549329" y="35107"/>
                </a:lnTo>
                <a:lnTo>
                  <a:pt x="1590127" y="17837"/>
                </a:lnTo>
                <a:lnTo>
                  <a:pt x="1634453" y="6385"/>
                </a:lnTo>
                <a:lnTo>
                  <a:pt x="1680914" y="829"/>
                </a:lnTo>
                <a:lnTo>
                  <a:pt x="1728120" y="1243"/>
                </a:lnTo>
                <a:lnTo>
                  <a:pt x="1774678" y="7704"/>
                </a:lnTo>
                <a:lnTo>
                  <a:pt x="1819197" y="20289"/>
                </a:lnTo>
                <a:lnTo>
                  <a:pt x="1860286" y="39071"/>
                </a:lnTo>
                <a:lnTo>
                  <a:pt x="1914340" y="82140"/>
                </a:lnTo>
                <a:lnTo>
                  <a:pt x="1943344" y="134829"/>
                </a:lnTo>
                <a:lnTo>
                  <a:pt x="2001261" y="150291"/>
                </a:lnTo>
                <a:lnTo>
                  <a:pt x="2050806" y="173363"/>
                </a:lnTo>
                <a:lnTo>
                  <a:pt x="2090841" y="202716"/>
                </a:lnTo>
                <a:lnTo>
                  <a:pt x="2120226" y="237019"/>
                </a:lnTo>
                <a:lnTo>
                  <a:pt x="2137821" y="274940"/>
                </a:lnTo>
                <a:lnTo>
                  <a:pt x="2142486" y="315150"/>
                </a:lnTo>
                <a:lnTo>
                  <a:pt x="2133082" y="356317"/>
                </a:lnTo>
                <a:lnTo>
                  <a:pt x="2130441" y="362368"/>
                </a:lnTo>
                <a:lnTo>
                  <a:pt x="2127478" y="368335"/>
                </a:lnTo>
                <a:lnTo>
                  <a:pt x="2124206" y="374230"/>
                </a:lnTo>
                <a:lnTo>
                  <a:pt x="2120636" y="380066"/>
                </a:lnTo>
                <a:lnTo>
                  <a:pt x="2153860" y="414887"/>
                </a:lnTo>
                <a:lnTo>
                  <a:pt x="2176605" y="452028"/>
                </a:lnTo>
                <a:lnTo>
                  <a:pt x="2189051" y="490580"/>
                </a:lnTo>
                <a:lnTo>
                  <a:pt x="2191378" y="529637"/>
                </a:lnTo>
                <a:lnTo>
                  <a:pt x="2183766" y="568292"/>
                </a:lnTo>
                <a:lnTo>
                  <a:pt x="2166394" y="605637"/>
                </a:lnTo>
                <a:lnTo>
                  <a:pt x="2139442" y="640765"/>
                </a:lnTo>
                <a:lnTo>
                  <a:pt x="2103090" y="672769"/>
                </a:lnTo>
                <a:lnTo>
                  <a:pt x="2057517" y="700741"/>
                </a:lnTo>
                <a:lnTo>
                  <a:pt x="2020933" y="717053"/>
                </a:lnTo>
                <a:lnTo>
                  <a:pt x="1981635" y="730078"/>
                </a:lnTo>
                <a:lnTo>
                  <a:pt x="1940145" y="739675"/>
                </a:lnTo>
                <a:lnTo>
                  <a:pt x="1896989" y="745699"/>
                </a:lnTo>
                <a:lnTo>
                  <a:pt x="1890573" y="785009"/>
                </a:lnTo>
                <a:lnTo>
                  <a:pt x="1873067" y="821554"/>
                </a:lnTo>
                <a:lnTo>
                  <a:pt x="1845659" y="854557"/>
                </a:lnTo>
                <a:lnTo>
                  <a:pt x="1809534" y="883240"/>
                </a:lnTo>
                <a:lnTo>
                  <a:pt x="1765878" y="906828"/>
                </a:lnTo>
                <a:lnTo>
                  <a:pt x="1715877" y="924543"/>
                </a:lnTo>
                <a:lnTo>
                  <a:pt x="1660718" y="935609"/>
                </a:lnTo>
                <a:lnTo>
                  <a:pt x="1601587" y="939247"/>
                </a:lnTo>
                <a:lnTo>
                  <a:pt x="1561318" y="937196"/>
                </a:lnTo>
                <a:lnTo>
                  <a:pt x="1522037" y="931500"/>
                </a:lnTo>
                <a:lnTo>
                  <a:pt x="1484305" y="922281"/>
                </a:lnTo>
                <a:lnTo>
                  <a:pt x="1448679" y="909656"/>
                </a:lnTo>
                <a:lnTo>
                  <a:pt x="1428316" y="944294"/>
                </a:lnTo>
                <a:lnTo>
                  <a:pt x="1400656" y="975458"/>
                </a:lnTo>
                <a:lnTo>
                  <a:pt x="1366576" y="1002834"/>
                </a:lnTo>
                <a:lnTo>
                  <a:pt x="1326956" y="1026110"/>
                </a:lnTo>
                <a:lnTo>
                  <a:pt x="1282674" y="1044975"/>
                </a:lnTo>
                <a:lnTo>
                  <a:pt x="1234609" y="1059115"/>
                </a:lnTo>
                <a:lnTo>
                  <a:pt x="1183639" y="1068218"/>
                </a:lnTo>
                <a:lnTo>
                  <a:pt x="1130643" y="1071973"/>
                </a:lnTo>
                <a:lnTo>
                  <a:pt x="1076499" y="1070065"/>
                </a:lnTo>
                <a:lnTo>
                  <a:pt x="1022086" y="1062183"/>
                </a:lnTo>
                <a:lnTo>
                  <a:pt x="967401" y="1047553"/>
                </a:lnTo>
                <a:lnTo>
                  <a:pt x="917597" y="1027052"/>
                </a:lnTo>
                <a:lnTo>
                  <a:pt x="873746" y="1001194"/>
                </a:lnTo>
                <a:lnTo>
                  <a:pt x="836920" y="970489"/>
                </a:lnTo>
                <a:lnTo>
                  <a:pt x="789584" y="986729"/>
                </a:lnTo>
                <a:lnTo>
                  <a:pt x="740587" y="998307"/>
                </a:lnTo>
                <a:lnTo>
                  <a:pt x="690568" y="1005329"/>
                </a:lnTo>
                <a:lnTo>
                  <a:pt x="640169" y="1007903"/>
                </a:lnTo>
                <a:lnTo>
                  <a:pt x="590029" y="1006134"/>
                </a:lnTo>
                <a:lnTo>
                  <a:pt x="540788" y="1000128"/>
                </a:lnTo>
                <a:lnTo>
                  <a:pt x="493087" y="989992"/>
                </a:lnTo>
                <a:lnTo>
                  <a:pt x="447566" y="975833"/>
                </a:lnTo>
                <a:lnTo>
                  <a:pt x="404866" y="957756"/>
                </a:lnTo>
                <a:lnTo>
                  <a:pt x="365627" y="935867"/>
                </a:lnTo>
                <a:lnTo>
                  <a:pt x="330488" y="910274"/>
                </a:lnTo>
                <a:lnTo>
                  <a:pt x="300091" y="881081"/>
                </a:lnTo>
                <a:lnTo>
                  <a:pt x="297297" y="877906"/>
                </a:lnTo>
                <a:lnTo>
                  <a:pt x="295900" y="876382"/>
                </a:lnTo>
                <a:lnTo>
                  <a:pt x="236663" y="875707"/>
                </a:lnTo>
                <a:lnTo>
                  <a:pt x="181666" y="865098"/>
                </a:lnTo>
                <a:lnTo>
                  <a:pt x="133245" y="845775"/>
                </a:lnTo>
                <a:lnTo>
                  <a:pt x="93735" y="818960"/>
                </a:lnTo>
                <a:lnTo>
                  <a:pt x="65472" y="785871"/>
                </a:lnTo>
                <a:lnTo>
                  <a:pt x="50790" y="747731"/>
                </a:lnTo>
                <a:lnTo>
                  <a:pt x="50413" y="715696"/>
                </a:lnTo>
                <a:lnTo>
                  <a:pt x="60347" y="684708"/>
                </a:lnTo>
                <a:lnTo>
                  <a:pt x="80044" y="655863"/>
                </a:lnTo>
                <a:lnTo>
                  <a:pt x="108956" y="630256"/>
                </a:lnTo>
                <a:lnTo>
                  <a:pt x="62431" y="605907"/>
                </a:lnTo>
                <a:lnTo>
                  <a:pt x="28259" y="575284"/>
                </a:lnTo>
                <a:lnTo>
                  <a:pt x="7197" y="540309"/>
                </a:lnTo>
                <a:lnTo>
                  <a:pt x="0" y="502899"/>
                </a:lnTo>
                <a:lnTo>
                  <a:pt x="7421" y="464974"/>
                </a:lnTo>
                <a:lnTo>
                  <a:pt x="30216" y="428453"/>
                </a:lnTo>
                <a:lnTo>
                  <a:pt x="61514" y="400769"/>
                </a:lnTo>
                <a:lnTo>
                  <a:pt x="101050" y="379003"/>
                </a:lnTo>
                <a:lnTo>
                  <a:pt x="147016" y="363928"/>
                </a:lnTo>
                <a:lnTo>
                  <a:pt x="197602" y="356317"/>
                </a:lnTo>
                <a:lnTo>
                  <a:pt x="199380" y="35301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67097" y="4344289"/>
            <a:ext cx="128905" cy="20320"/>
          </a:xfrm>
          <a:custGeom>
            <a:avLst/>
            <a:gdLst/>
            <a:ahLst/>
            <a:cxnLst/>
            <a:rect l="l" t="t" r="r" b="b"/>
            <a:pathLst>
              <a:path w="128904" h="20320">
                <a:moveTo>
                  <a:pt x="128397" y="19812"/>
                </a:moveTo>
                <a:lnTo>
                  <a:pt x="94869" y="19823"/>
                </a:lnTo>
                <a:lnTo>
                  <a:pt x="61912" y="16478"/>
                </a:lnTo>
                <a:lnTo>
                  <a:pt x="30099" y="9846"/>
                </a:lnTo>
                <a:lnTo>
                  <a:pt x="0" y="0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52517" y="4580382"/>
            <a:ext cx="56515" cy="9525"/>
          </a:xfrm>
          <a:custGeom>
            <a:avLst/>
            <a:gdLst/>
            <a:ahLst/>
            <a:cxnLst/>
            <a:rect l="l" t="t" r="r" b="b"/>
            <a:pathLst>
              <a:path w="56514" h="9525">
                <a:moveTo>
                  <a:pt x="56134" y="0"/>
                </a:moveTo>
                <a:lnTo>
                  <a:pt x="42523" y="3309"/>
                </a:lnTo>
                <a:lnTo>
                  <a:pt x="28590" y="6000"/>
                </a:lnTo>
                <a:lnTo>
                  <a:pt x="14396" y="8072"/>
                </a:lnTo>
                <a:lnTo>
                  <a:pt x="0" y="9525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58740" y="4641215"/>
            <a:ext cx="34290" cy="43180"/>
          </a:xfrm>
          <a:custGeom>
            <a:avLst/>
            <a:gdLst/>
            <a:ahLst/>
            <a:cxnLst/>
            <a:rect l="l" t="t" r="r" b="b"/>
            <a:pathLst>
              <a:path w="34289" h="43179">
                <a:moveTo>
                  <a:pt x="33909" y="43180"/>
                </a:moveTo>
                <a:lnTo>
                  <a:pt x="24145" y="32825"/>
                </a:lnTo>
                <a:lnTo>
                  <a:pt x="15239" y="22161"/>
                </a:lnTo>
                <a:lnTo>
                  <a:pt x="7191" y="11211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04789" y="4576698"/>
            <a:ext cx="13970" cy="47625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13462" y="0"/>
                </a:moveTo>
                <a:lnTo>
                  <a:pt x="11537" y="12045"/>
                </a:lnTo>
                <a:lnTo>
                  <a:pt x="8636" y="23971"/>
                </a:lnTo>
                <a:lnTo>
                  <a:pt x="4782" y="35754"/>
                </a:lnTo>
                <a:lnTo>
                  <a:pt x="0" y="4737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86983" y="4284090"/>
            <a:ext cx="165100" cy="177165"/>
          </a:xfrm>
          <a:custGeom>
            <a:avLst/>
            <a:gdLst/>
            <a:ahLst/>
            <a:cxnLst/>
            <a:rect l="l" t="t" r="r" b="b"/>
            <a:pathLst>
              <a:path w="165100" h="177164">
                <a:moveTo>
                  <a:pt x="0" y="0"/>
                </a:moveTo>
                <a:lnTo>
                  <a:pt x="56181" y="23873"/>
                </a:lnTo>
                <a:lnTo>
                  <a:pt x="102073" y="54929"/>
                </a:lnTo>
                <a:lnTo>
                  <a:pt x="136346" y="91750"/>
                </a:lnTo>
                <a:lnTo>
                  <a:pt x="157671" y="132925"/>
                </a:lnTo>
                <a:lnTo>
                  <a:pt x="164718" y="177037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02196" y="4095622"/>
            <a:ext cx="73660" cy="66675"/>
          </a:xfrm>
          <a:custGeom>
            <a:avLst/>
            <a:gdLst/>
            <a:ahLst/>
            <a:cxnLst/>
            <a:rect l="l" t="t" r="r" b="b"/>
            <a:pathLst>
              <a:path w="73660" h="66675">
                <a:moveTo>
                  <a:pt x="73278" y="0"/>
                </a:moveTo>
                <a:lnTo>
                  <a:pt x="59382" y="18645"/>
                </a:lnTo>
                <a:lnTo>
                  <a:pt x="42402" y="36004"/>
                </a:lnTo>
                <a:lnTo>
                  <a:pt x="22540" y="51935"/>
                </a:lnTo>
                <a:lnTo>
                  <a:pt x="0" y="66293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99453" y="3849370"/>
            <a:ext cx="4445" cy="31750"/>
          </a:xfrm>
          <a:custGeom>
            <a:avLst/>
            <a:gdLst/>
            <a:ahLst/>
            <a:cxnLst/>
            <a:rect l="l" t="t" r="r" b="b"/>
            <a:pathLst>
              <a:path w="4445" h="31750">
                <a:moveTo>
                  <a:pt x="0" y="0"/>
                </a:moveTo>
                <a:lnTo>
                  <a:pt x="1829" y="7758"/>
                </a:lnTo>
                <a:lnTo>
                  <a:pt x="3111" y="15589"/>
                </a:lnTo>
                <a:lnTo>
                  <a:pt x="3821" y="23467"/>
                </a:lnTo>
                <a:lnTo>
                  <a:pt x="3937" y="31368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30951" y="3772789"/>
            <a:ext cx="38100" cy="40005"/>
          </a:xfrm>
          <a:custGeom>
            <a:avLst/>
            <a:gdLst/>
            <a:ahLst/>
            <a:cxnLst/>
            <a:rect l="l" t="t" r="r" b="b"/>
            <a:pathLst>
              <a:path w="38100" h="40004">
                <a:moveTo>
                  <a:pt x="0" y="40005"/>
                </a:moveTo>
                <a:lnTo>
                  <a:pt x="7784" y="29342"/>
                </a:lnTo>
                <a:lnTo>
                  <a:pt x="16652" y="19097"/>
                </a:lnTo>
                <a:lnTo>
                  <a:pt x="26592" y="9304"/>
                </a:lnTo>
                <a:lnTo>
                  <a:pt x="37591" y="0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79541" y="3797300"/>
            <a:ext cx="18415" cy="34925"/>
          </a:xfrm>
          <a:custGeom>
            <a:avLst/>
            <a:gdLst/>
            <a:ahLst/>
            <a:cxnLst/>
            <a:rect l="l" t="t" r="r" b="b"/>
            <a:pathLst>
              <a:path w="18414" h="34925">
                <a:moveTo>
                  <a:pt x="0" y="34543"/>
                </a:moveTo>
                <a:lnTo>
                  <a:pt x="3355" y="25663"/>
                </a:lnTo>
                <a:lnTo>
                  <a:pt x="7508" y="16938"/>
                </a:lnTo>
                <a:lnTo>
                  <a:pt x="12447" y="8380"/>
                </a:lnTo>
                <a:lnTo>
                  <a:pt x="18161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67046" y="3843528"/>
            <a:ext cx="66040" cy="33655"/>
          </a:xfrm>
          <a:custGeom>
            <a:avLst/>
            <a:gdLst/>
            <a:ahLst/>
            <a:cxnLst/>
            <a:rect l="l" t="t" r="r" b="b"/>
            <a:pathLst>
              <a:path w="66039" h="33654">
                <a:moveTo>
                  <a:pt x="0" y="0"/>
                </a:moveTo>
                <a:lnTo>
                  <a:pt x="17567" y="7379"/>
                </a:lnTo>
                <a:lnTo>
                  <a:pt x="34432" y="15414"/>
                </a:lnTo>
                <a:lnTo>
                  <a:pt x="50559" y="24092"/>
                </a:lnTo>
                <a:lnTo>
                  <a:pt x="65912" y="33401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55235" y="4071239"/>
            <a:ext cx="12065" cy="35560"/>
          </a:xfrm>
          <a:custGeom>
            <a:avLst/>
            <a:gdLst/>
            <a:ahLst/>
            <a:cxnLst/>
            <a:rect l="l" t="t" r="r" b="b"/>
            <a:pathLst>
              <a:path w="12064" h="35560">
                <a:moveTo>
                  <a:pt x="11556" y="35179"/>
                </a:moveTo>
                <a:lnTo>
                  <a:pt x="7911" y="26485"/>
                </a:lnTo>
                <a:lnTo>
                  <a:pt x="4778" y="17732"/>
                </a:lnTo>
                <a:lnTo>
                  <a:pt x="2145" y="8907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548" y="1932765"/>
            <a:ext cx="2717165" cy="1143635"/>
          </a:xfrm>
          <a:custGeom>
            <a:avLst/>
            <a:gdLst/>
            <a:ahLst/>
            <a:cxnLst/>
            <a:rect l="l" t="t" r="r" b="b"/>
            <a:pathLst>
              <a:path w="2717165" h="1143635">
                <a:moveTo>
                  <a:pt x="1741977" y="1034970"/>
                </a:moveTo>
                <a:lnTo>
                  <a:pt x="1037157" y="1034970"/>
                </a:lnTo>
                <a:lnTo>
                  <a:pt x="1072988" y="1061564"/>
                </a:lnTo>
                <a:lnTo>
                  <a:pt x="1114541" y="1084918"/>
                </a:lnTo>
                <a:lnTo>
                  <a:pt x="1161159" y="1104757"/>
                </a:lnTo>
                <a:lnTo>
                  <a:pt x="1212175" y="1120797"/>
                </a:lnTo>
                <a:lnTo>
                  <a:pt x="1266926" y="1132760"/>
                </a:lnTo>
                <a:lnTo>
                  <a:pt x="1323165" y="1140211"/>
                </a:lnTo>
                <a:lnTo>
                  <a:pt x="1379295" y="1143198"/>
                </a:lnTo>
                <a:lnTo>
                  <a:pt x="1434686" y="1141915"/>
                </a:lnTo>
                <a:lnTo>
                  <a:pt x="1488708" y="1136555"/>
                </a:lnTo>
                <a:lnTo>
                  <a:pt x="1540730" y="1127311"/>
                </a:lnTo>
                <a:lnTo>
                  <a:pt x="1590122" y="1114376"/>
                </a:lnTo>
                <a:lnTo>
                  <a:pt x="1636252" y="1097943"/>
                </a:lnTo>
                <a:lnTo>
                  <a:pt x="1678492" y="1078206"/>
                </a:lnTo>
                <a:lnTo>
                  <a:pt x="1716210" y="1055357"/>
                </a:lnTo>
                <a:lnTo>
                  <a:pt x="1741977" y="1034970"/>
                </a:lnTo>
                <a:close/>
              </a:path>
              <a:path w="2717165" h="1143635">
                <a:moveTo>
                  <a:pt x="2254677" y="934513"/>
                </a:moveTo>
                <a:lnTo>
                  <a:pt x="366318" y="934513"/>
                </a:lnTo>
                <a:lnTo>
                  <a:pt x="367994" y="936164"/>
                </a:lnTo>
                <a:lnTo>
                  <a:pt x="369709" y="937942"/>
                </a:lnTo>
                <a:lnTo>
                  <a:pt x="403394" y="966490"/>
                </a:lnTo>
                <a:lnTo>
                  <a:pt x="439737" y="990582"/>
                </a:lnTo>
                <a:lnTo>
                  <a:pt x="479981" y="1011799"/>
                </a:lnTo>
                <a:lnTo>
                  <a:pt x="523623" y="1030069"/>
                </a:lnTo>
                <a:lnTo>
                  <a:pt x="570166" y="1045320"/>
                </a:lnTo>
                <a:lnTo>
                  <a:pt x="619110" y="1057481"/>
                </a:lnTo>
                <a:lnTo>
                  <a:pt x="669956" y="1066481"/>
                </a:lnTo>
                <a:lnTo>
                  <a:pt x="722203" y="1072249"/>
                </a:lnTo>
                <a:lnTo>
                  <a:pt x="775353" y="1074712"/>
                </a:lnTo>
                <a:lnTo>
                  <a:pt x="828906" y="1073800"/>
                </a:lnTo>
                <a:lnTo>
                  <a:pt x="882362" y="1069441"/>
                </a:lnTo>
                <a:lnTo>
                  <a:pt x="935228" y="1061562"/>
                </a:lnTo>
                <a:lnTo>
                  <a:pt x="986987" y="1050097"/>
                </a:lnTo>
                <a:lnTo>
                  <a:pt x="1037157" y="1034970"/>
                </a:lnTo>
                <a:lnTo>
                  <a:pt x="1741977" y="1034970"/>
                </a:lnTo>
                <a:lnTo>
                  <a:pt x="1748777" y="1029590"/>
                </a:lnTo>
                <a:lnTo>
                  <a:pt x="1775560" y="1001097"/>
                </a:lnTo>
                <a:lnTo>
                  <a:pt x="1795931" y="970073"/>
                </a:lnTo>
                <a:lnTo>
                  <a:pt x="2179103" y="970073"/>
                </a:lnTo>
                <a:lnTo>
                  <a:pt x="2200815" y="962492"/>
                </a:lnTo>
                <a:lnTo>
                  <a:pt x="2243464" y="941879"/>
                </a:lnTo>
                <a:lnTo>
                  <a:pt x="2254677" y="934513"/>
                </a:lnTo>
                <a:close/>
              </a:path>
              <a:path w="2717165" h="1143635">
                <a:moveTo>
                  <a:pt x="2179103" y="970073"/>
                </a:moveTo>
                <a:lnTo>
                  <a:pt x="1795931" y="970073"/>
                </a:lnTo>
                <a:lnTo>
                  <a:pt x="1840131" y="983533"/>
                </a:lnTo>
                <a:lnTo>
                  <a:pt x="1886927" y="993361"/>
                </a:lnTo>
                <a:lnTo>
                  <a:pt x="1935628" y="999451"/>
                </a:lnTo>
                <a:lnTo>
                  <a:pt x="1985542" y="1001696"/>
                </a:lnTo>
                <a:lnTo>
                  <a:pt x="2044552" y="999233"/>
                </a:lnTo>
                <a:lnTo>
                  <a:pt x="2100603" y="991594"/>
                </a:lnTo>
                <a:lnTo>
                  <a:pt x="2152943" y="979206"/>
                </a:lnTo>
                <a:lnTo>
                  <a:pt x="2179103" y="970073"/>
                </a:lnTo>
                <a:close/>
              </a:path>
              <a:path w="2717165" h="1143635">
                <a:moveTo>
                  <a:pt x="666420" y="100309"/>
                </a:moveTo>
                <a:lnTo>
                  <a:pt x="609891" y="102536"/>
                </a:lnTo>
                <a:lnTo>
                  <a:pt x="548377" y="110003"/>
                </a:lnTo>
                <a:lnTo>
                  <a:pt x="490876" y="122219"/>
                </a:lnTo>
                <a:lnTo>
                  <a:pt x="437949" y="138762"/>
                </a:lnTo>
                <a:lnTo>
                  <a:pt x="390157" y="159209"/>
                </a:lnTo>
                <a:lnTo>
                  <a:pt x="348064" y="183139"/>
                </a:lnTo>
                <a:lnTo>
                  <a:pt x="312230" y="210129"/>
                </a:lnTo>
                <a:lnTo>
                  <a:pt x="283217" y="239757"/>
                </a:lnTo>
                <a:lnTo>
                  <a:pt x="261588" y="271603"/>
                </a:lnTo>
                <a:lnTo>
                  <a:pt x="242728" y="340256"/>
                </a:lnTo>
                <a:lnTo>
                  <a:pt x="246620" y="376221"/>
                </a:lnTo>
                <a:lnTo>
                  <a:pt x="244334" y="379777"/>
                </a:lnTo>
                <a:lnTo>
                  <a:pt x="193733" y="385635"/>
                </a:lnTo>
                <a:lnTo>
                  <a:pt x="146534" y="396681"/>
                </a:lnTo>
                <a:lnTo>
                  <a:pt x="103876" y="412494"/>
                </a:lnTo>
                <a:lnTo>
                  <a:pt x="66895" y="432653"/>
                </a:lnTo>
                <a:lnTo>
                  <a:pt x="36730" y="456739"/>
                </a:lnTo>
                <a:lnTo>
                  <a:pt x="11316" y="489990"/>
                </a:lnTo>
                <a:lnTo>
                  <a:pt x="0" y="524552"/>
                </a:lnTo>
                <a:lnTo>
                  <a:pt x="2194" y="559139"/>
                </a:lnTo>
                <a:lnTo>
                  <a:pt x="17314" y="592463"/>
                </a:lnTo>
                <a:lnTo>
                  <a:pt x="44773" y="623240"/>
                </a:lnTo>
                <a:lnTo>
                  <a:pt x="83985" y="650182"/>
                </a:lnTo>
                <a:lnTo>
                  <a:pt x="134365" y="672004"/>
                </a:lnTo>
                <a:lnTo>
                  <a:pt x="98525" y="699338"/>
                </a:lnTo>
                <a:lnTo>
                  <a:pt x="74125" y="730090"/>
                </a:lnTo>
                <a:lnTo>
                  <a:pt x="61823" y="763104"/>
                </a:lnTo>
                <a:lnTo>
                  <a:pt x="62276" y="797226"/>
                </a:lnTo>
                <a:lnTo>
                  <a:pt x="96091" y="856360"/>
                </a:lnTo>
                <a:lnTo>
                  <a:pt x="126604" y="881093"/>
                </a:lnTo>
                <a:lnTo>
                  <a:pt x="164557" y="901874"/>
                </a:lnTo>
                <a:lnTo>
                  <a:pt x="208727" y="918153"/>
                </a:lnTo>
                <a:lnTo>
                  <a:pt x="257893" y="929385"/>
                </a:lnTo>
                <a:lnTo>
                  <a:pt x="310831" y="935021"/>
                </a:lnTo>
                <a:lnTo>
                  <a:pt x="2254677" y="934513"/>
                </a:lnTo>
                <a:lnTo>
                  <a:pt x="2310073" y="890652"/>
                </a:lnTo>
                <a:lnTo>
                  <a:pt x="2346729" y="828929"/>
                </a:lnTo>
                <a:lnTo>
                  <a:pt x="2351937" y="795194"/>
                </a:lnTo>
                <a:lnTo>
                  <a:pt x="2405484" y="788764"/>
                </a:lnTo>
                <a:lnTo>
                  <a:pt x="2456935" y="778525"/>
                </a:lnTo>
                <a:lnTo>
                  <a:pt x="2505671" y="764618"/>
                </a:lnTo>
                <a:lnTo>
                  <a:pt x="2551073" y="747188"/>
                </a:lnTo>
                <a:lnTo>
                  <a:pt x="2598146" y="723109"/>
                </a:lnTo>
                <a:lnTo>
                  <a:pt x="2637591" y="696043"/>
                </a:lnTo>
                <a:lnTo>
                  <a:pt x="2669286" y="666518"/>
                </a:lnTo>
                <a:lnTo>
                  <a:pt x="2693110" y="635061"/>
                </a:lnTo>
                <a:lnTo>
                  <a:pt x="2716662" y="568459"/>
                </a:lnTo>
                <a:lnTo>
                  <a:pt x="2716146" y="534369"/>
                </a:lnTo>
                <a:lnTo>
                  <a:pt x="2707273" y="500455"/>
                </a:lnTo>
                <a:lnTo>
                  <a:pt x="2689923" y="467246"/>
                </a:lnTo>
                <a:lnTo>
                  <a:pt x="2663975" y="435268"/>
                </a:lnTo>
                <a:lnTo>
                  <a:pt x="2629305" y="405050"/>
                </a:lnTo>
                <a:lnTo>
                  <a:pt x="2633760" y="398886"/>
                </a:lnTo>
                <a:lnTo>
                  <a:pt x="2637799" y="392604"/>
                </a:lnTo>
                <a:lnTo>
                  <a:pt x="2641432" y="386226"/>
                </a:lnTo>
                <a:lnTo>
                  <a:pt x="2644672" y="379777"/>
                </a:lnTo>
                <a:lnTo>
                  <a:pt x="2655292" y="345603"/>
                </a:lnTo>
                <a:lnTo>
                  <a:pt x="2655165" y="311852"/>
                </a:lnTo>
                <a:lnTo>
                  <a:pt x="2625340" y="248292"/>
                </a:lnTo>
                <a:lnTo>
                  <a:pt x="2596973" y="219819"/>
                </a:lnTo>
                <a:lnTo>
                  <a:pt x="2560523" y="194441"/>
                </a:lnTo>
                <a:lnTo>
                  <a:pt x="2516658" y="172826"/>
                </a:lnTo>
                <a:lnTo>
                  <a:pt x="2466042" y="155642"/>
                </a:lnTo>
                <a:lnTo>
                  <a:pt x="2409341" y="143557"/>
                </a:lnTo>
                <a:lnTo>
                  <a:pt x="2404647" y="133651"/>
                </a:lnTo>
                <a:lnTo>
                  <a:pt x="881608" y="133651"/>
                </a:lnTo>
                <a:lnTo>
                  <a:pt x="830918" y="119174"/>
                </a:lnTo>
                <a:lnTo>
                  <a:pt x="777668" y="108726"/>
                </a:lnTo>
                <a:lnTo>
                  <a:pt x="722591" y="102405"/>
                </a:lnTo>
                <a:lnTo>
                  <a:pt x="666420" y="100309"/>
                </a:lnTo>
                <a:close/>
              </a:path>
              <a:path w="2717165" h="1143635">
                <a:moveTo>
                  <a:pt x="1181222" y="31552"/>
                </a:moveTo>
                <a:lnTo>
                  <a:pt x="1129655" y="33551"/>
                </a:lnTo>
                <a:lnTo>
                  <a:pt x="1079455" y="40020"/>
                </a:lnTo>
                <a:lnTo>
                  <a:pt x="1031554" y="50794"/>
                </a:lnTo>
                <a:lnTo>
                  <a:pt x="986886" y="65708"/>
                </a:lnTo>
                <a:lnTo>
                  <a:pt x="946383" y="84599"/>
                </a:lnTo>
                <a:lnTo>
                  <a:pt x="910980" y="107301"/>
                </a:lnTo>
                <a:lnTo>
                  <a:pt x="881608" y="133651"/>
                </a:lnTo>
                <a:lnTo>
                  <a:pt x="2404647" y="133651"/>
                </a:lnTo>
                <a:lnTo>
                  <a:pt x="2395552" y="114458"/>
                </a:lnTo>
                <a:lnTo>
                  <a:pt x="2373416" y="87359"/>
                </a:lnTo>
                <a:lnTo>
                  <a:pt x="2372719" y="86788"/>
                </a:lnTo>
                <a:lnTo>
                  <a:pt x="1412645" y="86788"/>
                </a:lnTo>
                <a:lnTo>
                  <a:pt x="1394748" y="77435"/>
                </a:lnTo>
                <a:lnTo>
                  <a:pt x="1355763" y="61016"/>
                </a:lnTo>
                <a:lnTo>
                  <a:pt x="1284725" y="41623"/>
                </a:lnTo>
                <a:lnTo>
                  <a:pt x="1233223" y="34188"/>
                </a:lnTo>
                <a:lnTo>
                  <a:pt x="1181222" y="31552"/>
                </a:lnTo>
                <a:close/>
              </a:path>
              <a:path w="2717165" h="1143635">
                <a:moveTo>
                  <a:pt x="1675357" y="45"/>
                </a:moveTo>
                <a:lnTo>
                  <a:pt x="1622362" y="1089"/>
                </a:lnTo>
                <a:lnTo>
                  <a:pt x="1571078" y="7873"/>
                </a:lnTo>
                <a:lnTo>
                  <a:pt x="1522985" y="20116"/>
                </a:lnTo>
                <a:lnTo>
                  <a:pt x="1479563" y="37537"/>
                </a:lnTo>
                <a:lnTo>
                  <a:pt x="1442290" y="59855"/>
                </a:lnTo>
                <a:lnTo>
                  <a:pt x="1412645" y="86788"/>
                </a:lnTo>
                <a:lnTo>
                  <a:pt x="2372719" y="86788"/>
                </a:lnTo>
                <a:lnTo>
                  <a:pt x="2343494" y="62832"/>
                </a:lnTo>
                <a:lnTo>
                  <a:pt x="2341425" y="61642"/>
                </a:lnTo>
                <a:lnTo>
                  <a:pt x="1876195" y="61642"/>
                </a:lnTo>
                <a:lnTo>
                  <a:pt x="1855806" y="48021"/>
                </a:lnTo>
                <a:lnTo>
                  <a:pt x="1832904" y="35829"/>
                </a:lnTo>
                <a:lnTo>
                  <a:pt x="1807740" y="25208"/>
                </a:lnTo>
                <a:lnTo>
                  <a:pt x="1780564" y="16303"/>
                </a:lnTo>
                <a:lnTo>
                  <a:pt x="1728584" y="5022"/>
                </a:lnTo>
                <a:lnTo>
                  <a:pt x="1675357" y="45"/>
                </a:lnTo>
                <a:close/>
              </a:path>
              <a:path w="2717165" h="1143635">
                <a:moveTo>
                  <a:pt x="2109951" y="0"/>
                </a:moveTo>
                <a:lnTo>
                  <a:pt x="2058101" y="2431"/>
                </a:lnTo>
                <a:lnTo>
                  <a:pt x="2007584" y="9868"/>
                </a:lnTo>
                <a:lnTo>
                  <a:pt x="1959616" y="22253"/>
                </a:lnTo>
                <a:lnTo>
                  <a:pt x="1915414" y="39529"/>
                </a:lnTo>
                <a:lnTo>
                  <a:pt x="1876195" y="61642"/>
                </a:lnTo>
                <a:lnTo>
                  <a:pt x="2341425" y="61642"/>
                </a:lnTo>
                <a:lnTo>
                  <a:pt x="2306344" y="41449"/>
                </a:lnTo>
                <a:lnTo>
                  <a:pt x="2261331" y="23297"/>
                </a:lnTo>
                <a:lnTo>
                  <a:pt x="2212783" y="10376"/>
                </a:lnTo>
                <a:lnTo>
                  <a:pt x="2161917" y="2629"/>
                </a:lnTo>
                <a:lnTo>
                  <a:pt x="210995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548" y="1932765"/>
            <a:ext cx="2717165" cy="1143635"/>
          </a:xfrm>
          <a:custGeom>
            <a:avLst/>
            <a:gdLst/>
            <a:ahLst/>
            <a:cxnLst/>
            <a:rect l="l" t="t" r="r" b="b"/>
            <a:pathLst>
              <a:path w="2717165" h="1143635">
                <a:moveTo>
                  <a:pt x="246620" y="376221"/>
                </a:moveTo>
                <a:lnTo>
                  <a:pt x="247905" y="305243"/>
                </a:lnTo>
                <a:lnTo>
                  <a:pt x="283217" y="239757"/>
                </a:lnTo>
                <a:lnTo>
                  <a:pt x="312230" y="210129"/>
                </a:lnTo>
                <a:lnTo>
                  <a:pt x="348064" y="183139"/>
                </a:lnTo>
                <a:lnTo>
                  <a:pt x="390157" y="159209"/>
                </a:lnTo>
                <a:lnTo>
                  <a:pt x="437949" y="138762"/>
                </a:lnTo>
                <a:lnTo>
                  <a:pt x="490876" y="122219"/>
                </a:lnTo>
                <a:lnTo>
                  <a:pt x="548377" y="110003"/>
                </a:lnTo>
                <a:lnTo>
                  <a:pt x="609891" y="102536"/>
                </a:lnTo>
                <a:lnTo>
                  <a:pt x="666420" y="100309"/>
                </a:lnTo>
                <a:lnTo>
                  <a:pt x="722591" y="102405"/>
                </a:lnTo>
                <a:lnTo>
                  <a:pt x="777668" y="108726"/>
                </a:lnTo>
                <a:lnTo>
                  <a:pt x="830918" y="119174"/>
                </a:lnTo>
                <a:lnTo>
                  <a:pt x="881608" y="133651"/>
                </a:lnTo>
                <a:lnTo>
                  <a:pt x="910980" y="107301"/>
                </a:lnTo>
                <a:lnTo>
                  <a:pt x="946383" y="84599"/>
                </a:lnTo>
                <a:lnTo>
                  <a:pt x="986886" y="65708"/>
                </a:lnTo>
                <a:lnTo>
                  <a:pt x="1031554" y="50794"/>
                </a:lnTo>
                <a:lnTo>
                  <a:pt x="1079455" y="40020"/>
                </a:lnTo>
                <a:lnTo>
                  <a:pt x="1129655" y="33551"/>
                </a:lnTo>
                <a:lnTo>
                  <a:pt x="1181222" y="31552"/>
                </a:lnTo>
                <a:lnTo>
                  <a:pt x="1233223" y="34188"/>
                </a:lnTo>
                <a:lnTo>
                  <a:pt x="1284725" y="41623"/>
                </a:lnTo>
                <a:lnTo>
                  <a:pt x="1334794" y="54022"/>
                </a:lnTo>
                <a:lnTo>
                  <a:pt x="1375768" y="68833"/>
                </a:lnTo>
                <a:lnTo>
                  <a:pt x="1412645" y="86788"/>
                </a:lnTo>
                <a:lnTo>
                  <a:pt x="1442290" y="59855"/>
                </a:lnTo>
                <a:lnTo>
                  <a:pt x="1479563" y="37537"/>
                </a:lnTo>
                <a:lnTo>
                  <a:pt x="1522985" y="20116"/>
                </a:lnTo>
                <a:lnTo>
                  <a:pt x="1571078" y="7873"/>
                </a:lnTo>
                <a:lnTo>
                  <a:pt x="1622362" y="1089"/>
                </a:lnTo>
                <a:lnTo>
                  <a:pt x="1675357" y="45"/>
                </a:lnTo>
                <a:lnTo>
                  <a:pt x="1728584" y="5022"/>
                </a:lnTo>
                <a:lnTo>
                  <a:pt x="1780564" y="16303"/>
                </a:lnTo>
                <a:lnTo>
                  <a:pt x="1832904" y="35829"/>
                </a:lnTo>
                <a:lnTo>
                  <a:pt x="1876195" y="61642"/>
                </a:lnTo>
                <a:lnTo>
                  <a:pt x="1915414" y="39529"/>
                </a:lnTo>
                <a:lnTo>
                  <a:pt x="1959616" y="22253"/>
                </a:lnTo>
                <a:lnTo>
                  <a:pt x="2007584" y="9868"/>
                </a:lnTo>
                <a:lnTo>
                  <a:pt x="2058101" y="2431"/>
                </a:lnTo>
                <a:lnTo>
                  <a:pt x="2109951" y="0"/>
                </a:lnTo>
                <a:lnTo>
                  <a:pt x="2161917" y="2629"/>
                </a:lnTo>
                <a:lnTo>
                  <a:pt x="2212783" y="10376"/>
                </a:lnTo>
                <a:lnTo>
                  <a:pt x="2261331" y="23297"/>
                </a:lnTo>
                <a:lnTo>
                  <a:pt x="2306344" y="41449"/>
                </a:lnTo>
                <a:lnTo>
                  <a:pt x="2343494" y="62832"/>
                </a:lnTo>
                <a:lnTo>
                  <a:pt x="2373416" y="87359"/>
                </a:lnTo>
                <a:lnTo>
                  <a:pt x="2409341" y="143557"/>
                </a:lnTo>
                <a:lnTo>
                  <a:pt x="2466042" y="155642"/>
                </a:lnTo>
                <a:lnTo>
                  <a:pt x="2516658" y="172826"/>
                </a:lnTo>
                <a:lnTo>
                  <a:pt x="2560523" y="194441"/>
                </a:lnTo>
                <a:lnTo>
                  <a:pt x="2596973" y="219819"/>
                </a:lnTo>
                <a:lnTo>
                  <a:pt x="2625340" y="248292"/>
                </a:lnTo>
                <a:lnTo>
                  <a:pt x="2655165" y="311852"/>
                </a:lnTo>
                <a:lnTo>
                  <a:pt x="2655292" y="345603"/>
                </a:lnTo>
                <a:lnTo>
                  <a:pt x="2644672" y="379777"/>
                </a:lnTo>
                <a:lnTo>
                  <a:pt x="2641432" y="386226"/>
                </a:lnTo>
                <a:lnTo>
                  <a:pt x="2637799" y="392604"/>
                </a:lnTo>
                <a:lnTo>
                  <a:pt x="2633760" y="398886"/>
                </a:lnTo>
                <a:lnTo>
                  <a:pt x="2629305" y="405050"/>
                </a:lnTo>
                <a:lnTo>
                  <a:pt x="2663975" y="435268"/>
                </a:lnTo>
                <a:lnTo>
                  <a:pt x="2689923" y="467246"/>
                </a:lnTo>
                <a:lnTo>
                  <a:pt x="2716146" y="534369"/>
                </a:lnTo>
                <a:lnTo>
                  <a:pt x="2716662" y="568459"/>
                </a:lnTo>
                <a:lnTo>
                  <a:pt x="2708943" y="602199"/>
                </a:lnTo>
                <a:lnTo>
                  <a:pt x="2669286" y="666518"/>
                </a:lnTo>
                <a:lnTo>
                  <a:pt x="2637591" y="696043"/>
                </a:lnTo>
                <a:lnTo>
                  <a:pt x="2598146" y="723109"/>
                </a:lnTo>
                <a:lnTo>
                  <a:pt x="2551073" y="747188"/>
                </a:lnTo>
                <a:lnTo>
                  <a:pt x="2505671" y="764618"/>
                </a:lnTo>
                <a:lnTo>
                  <a:pt x="2456935" y="778525"/>
                </a:lnTo>
                <a:lnTo>
                  <a:pt x="2405484" y="788764"/>
                </a:lnTo>
                <a:lnTo>
                  <a:pt x="2351937" y="795194"/>
                </a:lnTo>
                <a:lnTo>
                  <a:pt x="2332523" y="860890"/>
                </a:lnTo>
                <a:lnTo>
                  <a:pt x="2280135" y="917790"/>
                </a:lnTo>
                <a:lnTo>
                  <a:pt x="2243464" y="941879"/>
                </a:lnTo>
                <a:lnTo>
                  <a:pt x="2200815" y="962492"/>
                </a:lnTo>
                <a:lnTo>
                  <a:pt x="2152943" y="979206"/>
                </a:lnTo>
                <a:lnTo>
                  <a:pt x="2100603" y="991594"/>
                </a:lnTo>
                <a:lnTo>
                  <a:pt x="2044552" y="999233"/>
                </a:lnTo>
                <a:lnTo>
                  <a:pt x="1985542" y="1001696"/>
                </a:lnTo>
                <a:lnTo>
                  <a:pt x="1935628" y="999451"/>
                </a:lnTo>
                <a:lnTo>
                  <a:pt x="1886927" y="993361"/>
                </a:lnTo>
                <a:lnTo>
                  <a:pt x="1840131" y="983533"/>
                </a:lnTo>
                <a:lnTo>
                  <a:pt x="1795931" y="970073"/>
                </a:lnTo>
                <a:lnTo>
                  <a:pt x="1748777" y="1029590"/>
                </a:lnTo>
                <a:lnTo>
                  <a:pt x="1716210" y="1055357"/>
                </a:lnTo>
                <a:lnTo>
                  <a:pt x="1678492" y="1078206"/>
                </a:lnTo>
                <a:lnTo>
                  <a:pt x="1636252" y="1097943"/>
                </a:lnTo>
                <a:lnTo>
                  <a:pt x="1590122" y="1114376"/>
                </a:lnTo>
                <a:lnTo>
                  <a:pt x="1540730" y="1127311"/>
                </a:lnTo>
                <a:lnTo>
                  <a:pt x="1488708" y="1136555"/>
                </a:lnTo>
                <a:lnTo>
                  <a:pt x="1434686" y="1141915"/>
                </a:lnTo>
                <a:lnTo>
                  <a:pt x="1379295" y="1143198"/>
                </a:lnTo>
                <a:lnTo>
                  <a:pt x="1323165" y="1140211"/>
                </a:lnTo>
                <a:lnTo>
                  <a:pt x="1266926" y="1132760"/>
                </a:lnTo>
                <a:lnTo>
                  <a:pt x="1212175" y="1120797"/>
                </a:lnTo>
                <a:lnTo>
                  <a:pt x="1161159" y="1104757"/>
                </a:lnTo>
                <a:lnTo>
                  <a:pt x="1114541" y="1084918"/>
                </a:lnTo>
                <a:lnTo>
                  <a:pt x="1072985" y="1061562"/>
                </a:lnTo>
                <a:lnTo>
                  <a:pt x="1037157" y="1034970"/>
                </a:lnTo>
                <a:lnTo>
                  <a:pt x="986987" y="1050097"/>
                </a:lnTo>
                <a:lnTo>
                  <a:pt x="935222" y="1061564"/>
                </a:lnTo>
                <a:lnTo>
                  <a:pt x="882362" y="1069441"/>
                </a:lnTo>
                <a:lnTo>
                  <a:pt x="828906" y="1073800"/>
                </a:lnTo>
                <a:lnTo>
                  <a:pt x="775353" y="1074712"/>
                </a:lnTo>
                <a:lnTo>
                  <a:pt x="722203" y="1072249"/>
                </a:lnTo>
                <a:lnTo>
                  <a:pt x="669956" y="1066481"/>
                </a:lnTo>
                <a:lnTo>
                  <a:pt x="619110" y="1057481"/>
                </a:lnTo>
                <a:lnTo>
                  <a:pt x="570166" y="1045320"/>
                </a:lnTo>
                <a:lnTo>
                  <a:pt x="523623" y="1030069"/>
                </a:lnTo>
                <a:lnTo>
                  <a:pt x="479981" y="1011799"/>
                </a:lnTo>
                <a:lnTo>
                  <a:pt x="439737" y="990582"/>
                </a:lnTo>
                <a:lnTo>
                  <a:pt x="403394" y="966490"/>
                </a:lnTo>
                <a:lnTo>
                  <a:pt x="371449" y="939593"/>
                </a:lnTo>
                <a:lnTo>
                  <a:pt x="367994" y="936164"/>
                </a:lnTo>
                <a:lnTo>
                  <a:pt x="366318" y="934513"/>
                </a:lnTo>
                <a:lnTo>
                  <a:pt x="310831" y="935021"/>
                </a:lnTo>
                <a:lnTo>
                  <a:pt x="257893" y="929385"/>
                </a:lnTo>
                <a:lnTo>
                  <a:pt x="208727" y="918153"/>
                </a:lnTo>
                <a:lnTo>
                  <a:pt x="164557" y="901874"/>
                </a:lnTo>
                <a:lnTo>
                  <a:pt x="126604" y="881093"/>
                </a:lnTo>
                <a:lnTo>
                  <a:pt x="96091" y="856360"/>
                </a:lnTo>
                <a:lnTo>
                  <a:pt x="62276" y="797226"/>
                </a:lnTo>
                <a:lnTo>
                  <a:pt x="61823" y="763104"/>
                </a:lnTo>
                <a:lnTo>
                  <a:pt x="74125" y="730090"/>
                </a:lnTo>
                <a:lnTo>
                  <a:pt x="98525" y="699338"/>
                </a:lnTo>
                <a:lnTo>
                  <a:pt x="134365" y="672004"/>
                </a:lnTo>
                <a:lnTo>
                  <a:pt x="83985" y="650182"/>
                </a:lnTo>
                <a:lnTo>
                  <a:pt x="44773" y="623240"/>
                </a:lnTo>
                <a:lnTo>
                  <a:pt x="17314" y="592463"/>
                </a:lnTo>
                <a:lnTo>
                  <a:pt x="0" y="524552"/>
                </a:lnTo>
                <a:lnTo>
                  <a:pt x="11316" y="489990"/>
                </a:lnTo>
                <a:lnTo>
                  <a:pt x="36730" y="456739"/>
                </a:lnTo>
                <a:lnTo>
                  <a:pt x="66895" y="432653"/>
                </a:lnTo>
                <a:lnTo>
                  <a:pt x="103876" y="412494"/>
                </a:lnTo>
                <a:lnTo>
                  <a:pt x="146534" y="396681"/>
                </a:lnTo>
                <a:lnTo>
                  <a:pt x="193733" y="385635"/>
                </a:lnTo>
                <a:lnTo>
                  <a:pt x="244334" y="379777"/>
                </a:lnTo>
                <a:lnTo>
                  <a:pt x="246620" y="376221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5724" y="2600325"/>
            <a:ext cx="159385" cy="21590"/>
          </a:xfrm>
          <a:custGeom>
            <a:avLst/>
            <a:gdLst/>
            <a:ahLst/>
            <a:cxnLst/>
            <a:rect l="l" t="t" r="r" b="b"/>
            <a:pathLst>
              <a:path w="159385" h="21589">
                <a:moveTo>
                  <a:pt x="159169" y="21082"/>
                </a:moveTo>
                <a:lnTo>
                  <a:pt x="117625" y="21145"/>
                </a:lnTo>
                <a:lnTo>
                  <a:pt x="76784" y="17589"/>
                </a:lnTo>
                <a:lnTo>
                  <a:pt x="37343" y="10509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5696" y="2852166"/>
            <a:ext cx="69850" cy="10160"/>
          </a:xfrm>
          <a:custGeom>
            <a:avLst/>
            <a:gdLst/>
            <a:ahLst/>
            <a:cxnLst/>
            <a:rect l="l" t="t" r="r" b="b"/>
            <a:pathLst>
              <a:path w="69850" h="10160">
                <a:moveTo>
                  <a:pt x="69646" y="0"/>
                </a:moveTo>
                <a:lnTo>
                  <a:pt x="52699" y="3498"/>
                </a:lnTo>
                <a:lnTo>
                  <a:pt x="35404" y="6365"/>
                </a:lnTo>
                <a:lnTo>
                  <a:pt x="17818" y="8590"/>
                </a:lnTo>
                <a:lnTo>
                  <a:pt x="0" y="1016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93482" y="2917063"/>
            <a:ext cx="42545" cy="46355"/>
          </a:xfrm>
          <a:custGeom>
            <a:avLst/>
            <a:gdLst/>
            <a:ahLst/>
            <a:cxnLst/>
            <a:rect l="l" t="t" r="r" b="b"/>
            <a:pathLst>
              <a:path w="42544" h="46355">
                <a:moveTo>
                  <a:pt x="41960" y="45974"/>
                </a:moveTo>
                <a:lnTo>
                  <a:pt x="29876" y="34950"/>
                </a:lnTo>
                <a:lnTo>
                  <a:pt x="18842" y="23606"/>
                </a:lnTo>
                <a:lnTo>
                  <a:pt x="8876" y="11951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94636" y="2848229"/>
            <a:ext cx="17145" cy="50800"/>
          </a:xfrm>
          <a:custGeom>
            <a:avLst/>
            <a:gdLst/>
            <a:ahLst/>
            <a:cxnLst/>
            <a:rect l="l" t="t" r="r" b="b"/>
            <a:pathLst>
              <a:path w="17144" h="50800">
                <a:moveTo>
                  <a:pt x="16763" y="0"/>
                </a:moveTo>
                <a:lnTo>
                  <a:pt x="14358" y="12809"/>
                </a:lnTo>
                <a:lnTo>
                  <a:pt x="10763" y="25511"/>
                </a:lnTo>
                <a:lnTo>
                  <a:pt x="5976" y="38094"/>
                </a:lnTo>
                <a:lnTo>
                  <a:pt x="0" y="50546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44648" y="2536189"/>
            <a:ext cx="204470" cy="189230"/>
          </a:xfrm>
          <a:custGeom>
            <a:avLst/>
            <a:gdLst/>
            <a:ahLst/>
            <a:cxnLst/>
            <a:rect l="l" t="t" r="r" b="b"/>
            <a:pathLst>
              <a:path w="204469" h="189230">
                <a:moveTo>
                  <a:pt x="0" y="0"/>
                </a:moveTo>
                <a:lnTo>
                  <a:pt x="58906" y="20576"/>
                </a:lnTo>
                <a:lnTo>
                  <a:pt x="109135" y="46670"/>
                </a:lnTo>
                <a:lnTo>
                  <a:pt x="149732" y="77406"/>
                </a:lnTo>
                <a:lnTo>
                  <a:pt x="179747" y="111910"/>
                </a:lnTo>
                <a:lnTo>
                  <a:pt x="198225" y="149307"/>
                </a:lnTo>
                <a:lnTo>
                  <a:pt x="204215" y="188722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35554" y="2335022"/>
            <a:ext cx="91440" cy="71120"/>
          </a:xfrm>
          <a:custGeom>
            <a:avLst/>
            <a:gdLst/>
            <a:ahLst/>
            <a:cxnLst/>
            <a:rect l="l" t="t" r="r" b="b"/>
            <a:pathLst>
              <a:path w="91439" h="71119">
                <a:moveTo>
                  <a:pt x="90931" y="0"/>
                </a:moveTo>
                <a:lnTo>
                  <a:pt x="73687" y="19877"/>
                </a:lnTo>
                <a:lnTo>
                  <a:pt x="52609" y="38433"/>
                </a:lnTo>
                <a:lnTo>
                  <a:pt x="27959" y="55489"/>
                </a:lnTo>
                <a:lnTo>
                  <a:pt x="0" y="70865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08173" y="2072385"/>
            <a:ext cx="5080" cy="33655"/>
          </a:xfrm>
          <a:custGeom>
            <a:avLst/>
            <a:gdLst/>
            <a:ahLst/>
            <a:cxnLst/>
            <a:rect l="l" t="t" r="r" b="b"/>
            <a:pathLst>
              <a:path w="5080" h="33655">
                <a:moveTo>
                  <a:pt x="0" y="0"/>
                </a:moveTo>
                <a:lnTo>
                  <a:pt x="2289" y="8308"/>
                </a:lnTo>
                <a:lnTo>
                  <a:pt x="3841" y="16652"/>
                </a:lnTo>
                <a:lnTo>
                  <a:pt x="4679" y="25020"/>
                </a:lnTo>
                <a:lnTo>
                  <a:pt x="4825" y="3340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27148" y="1990725"/>
            <a:ext cx="46990" cy="43180"/>
          </a:xfrm>
          <a:custGeom>
            <a:avLst/>
            <a:gdLst/>
            <a:ahLst/>
            <a:cxnLst/>
            <a:rect l="l" t="t" r="r" b="b"/>
            <a:pathLst>
              <a:path w="46989" h="43180">
                <a:moveTo>
                  <a:pt x="0" y="42672"/>
                </a:moveTo>
                <a:lnTo>
                  <a:pt x="9640" y="31271"/>
                </a:lnTo>
                <a:lnTo>
                  <a:pt x="20637" y="20335"/>
                </a:lnTo>
                <a:lnTo>
                  <a:pt x="32968" y="9900"/>
                </a:lnTo>
                <a:lnTo>
                  <a:pt x="46608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91285" y="2016886"/>
            <a:ext cx="22860" cy="36830"/>
          </a:xfrm>
          <a:custGeom>
            <a:avLst/>
            <a:gdLst/>
            <a:ahLst/>
            <a:cxnLst/>
            <a:rect l="l" t="t" r="r" b="b"/>
            <a:pathLst>
              <a:path w="22859" h="36830">
                <a:moveTo>
                  <a:pt x="0" y="36829"/>
                </a:moveTo>
                <a:lnTo>
                  <a:pt x="4139" y="27306"/>
                </a:lnTo>
                <a:lnTo>
                  <a:pt x="9302" y="17986"/>
                </a:lnTo>
                <a:lnTo>
                  <a:pt x="15466" y="8880"/>
                </a:lnTo>
                <a:lnTo>
                  <a:pt x="22606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79728" y="2066163"/>
            <a:ext cx="81915" cy="36195"/>
          </a:xfrm>
          <a:custGeom>
            <a:avLst/>
            <a:gdLst/>
            <a:ahLst/>
            <a:cxnLst/>
            <a:rect l="l" t="t" r="r" b="b"/>
            <a:pathLst>
              <a:path w="81915" h="36194">
                <a:moveTo>
                  <a:pt x="0" y="0"/>
                </a:moveTo>
                <a:lnTo>
                  <a:pt x="21814" y="7826"/>
                </a:lnTo>
                <a:lnTo>
                  <a:pt x="42738" y="16414"/>
                </a:lnTo>
                <a:lnTo>
                  <a:pt x="62714" y="25717"/>
                </a:lnTo>
                <a:lnTo>
                  <a:pt x="81686" y="35687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45084" y="2308986"/>
            <a:ext cx="14604" cy="38100"/>
          </a:xfrm>
          <a:custGeom>
            <a:avLst/>
            <a:gdLst/>
            <a:ahLst/>
            <a:cxnLst/>
            <a:rect l="l" t="t" r="r" b="b"/>
            <a:pathLst>
              <a:path w="14604" h="38100">
                <a:moveTo>
                  <a:pt x="14249" y="37591"/>
                </a:moveTo>
                <a:lnTo>
                  <a:pt x="9713" y="28307"/>
                </a:lnTo>
                <a:lnTo>
                  <a:pt x="5824" y="18938"/>
                </a:lnTo>
                <a:lnTo>
                  <a:pt x="2585" y="9499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56691" y="2223896"/>
            <a:ext cx="1607820" cy="500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9705">
              <a:lnSpc>
                <a:spcPct val="100000"/>
              </a:lnSpc>
            </a:pPr>
            <a:r>
              <a:rPr sz="1600" b="1" i="1" spc="-10" dirty="0">
                <a:solidFill>
                  <a:srgbClr val="FFFF00"/>
                </a:solidFill>
                <a:latin typeface="Bookman Old Style"/>
                <a:cs typeface="Bookman Old Style"/>
              </a:rPr>
              <a:t>Н</a:t>
            </a:r>
            <a:r>
              <a:rPr sz="1600" b="1" i="1" spc="-15" dirty="0">
                <a:solidFill>
                  <a:srgbClr val="FFFF00"/>
                </a:solidFill>
                <a:latin typeface="Bookman Old Style"/>
                <a:cs typeface="Bookman Old Style"/>
              </a:rPr>
              <a:t>е</a:t>
            </a:r>
            <a:r>
              <a:rPr sz="1600" b="1" i="1" spc="-5" dirty="0">
                <a:solidFill>
                  <a:srgbClr val="FFFF00"/>
                </a:solidFill>
                <a:latin typeface="Bookman Old Style"/>
                <a:cs typeface="Bookman Old Style"/>
              </a:rPr>
              <a:t>б</a:t>
            </a:r>
            <a:r>
              <a:rPr sz="1600" b="1" i="1" spc="-10" dirty="0">
                <a:solidFill>
                  <a:srgbClr val="FFFF00"/>
                </a:solidFill>
                <a:latin typeface="Bookman Old Style"/>
                <a:cs typeface="Bookman Old Style"/>
              </a:rPr>
              <a:t>ы</a:t>
            </a:r>
            <a:r>
              <a:rPr sz="1600" b="1" i="1" spc="-5" dirty="0">
                <a:solidFill>
                  <a:srgbClr val="FFFF00"/>
                </a:solidFill>
                <a:latin typeface="Bookman Old Style"/>
                <a:cs typeface="Bookman Old Style"/>
              </a:rPr>
              <a:t>ли</a:t>
            </a:r>
            <a:r>
              <a:rPr sz="1600" b="1" i="1" spc="-15" dirty="0">
                <a:solidFill>
                  <a:srgbClr val="FFFF00"/>
                </a:solidFill>
                <a:latin typeface="Bookman Old Style"/>
                <a:cs typeface="Bookman Old Style"/>
              </a:rPr>
              <a:t>ц</a:t>
            </a:r>
            <a:r>
              <a:rPr sz="1600" b="1" i="1" spc="-10" dirty="0">
                <a:solidFill>
                  <a:srgbClr val="FFFF00"/>
                </a:solidFill>
                <a:latin typeface="Bookman Old Style"/>
                <a:cs typeface="Bookman Old Style"/>
              </a:rPr>
              <a:t>ы</a:t>
            </a:r>
            <a:r>
              <a:rPr sz="1600" b="1" i="1" spc="-5" dirty="0">
                <a:solidFill>
                  <a:srgbClr val="FFFF00"/>
                </a:solidFill>
                <a:latin typeface="Bookman Old Style"/>
                <a:cs typeface="Bookman Old Style"/>
              </a:rPr>
              <a:t>- </a:t>
            </a:r>
            <a:r>
              <a:rPr sz="1600" b="1" i="1" spc="-10" dirty="0">
                <a:solidFill>
                  <a:srgbClr val="FFFF00"/>
                </a:solidFill>
                <a:latin typeface="Bookman Old Style"/>
                <a:cs typeface="Bookman Old Style"/>
              </a:rPr>
              <a:t>п</a:t>
            </a:r>
            <a:r>
              <a:rPr sz="1600" b="1" i="1" spc="-15" dirty="0">
                <a:solidFill>
                  <a:srgbClr val="FFFF00"/>
                </a:solidFill>
                <a:latin typeface="Bookman Old Style"/>
                <a:cs typeface="Bookman Old Style"/>
              </a:rPr>
              <a:t>е</a:t>
            </a:r>
            <a:r>
              <a:rPr sz="1600" b="1" i="1" spc="-5" dirty="0">
                <a:solidFill>
                  <a:srgbClr val="FFFF00"/>
                </a:solidFill>
                <a:latin typeface="Bookman Old Style"/>
                <a:cs typeface="Bookman Old Style"/>
              </a:rPr>
              <a:t>ре</a:t>
            </a:r>
            <a:r>
              <a:rPr sz="1600" b="1" i="1" spc="-15" dirty="0">
                <a:solidFill>
                  <a:srgbClr val="FFFF00"/>
                </a:solidFill>
                <a:latin typeface="Bookman Old Style"/>
                <a:cs typeface="Bookman Old Style"/>
              </a:rPr>
              <a:t>в</a:t>
            </a:r>
            <a:r>
              <a:rPr sz="1600" b="1" i="1" spc="-409" dirty="0">
                <a:solidFill>
                  <a:srgbClr val="FFFF00"/>
                </a:solidFill>
                <a:latin typeface="Bookman Old Style"/>
                <a:cs typeface="Bookman Old Style"/>
              </a:rPr>
              <a:t>ѐ</a:t>
            </a:r>
            <a:r>
              <a:rPr sz="1600" b="1" i="1" spc="-5" dirty="0">
                <a:solidFill>
                  <a:srgbClr val="FFFF00"/>
                </a:solidFill>
                <a:latin typeface="Bookman Old Style"/>
                <a:cs typeface="Bookman Old Style"/>
              </a:rPr>
              <a:t>р</a:t>
            </a:r>
            <a:r>
              <a:rPr sz="1600" b="1" i="1" spc="5" dirty="0">
                <a:solidFill>
                  <a:srgbClr val="FFFF00"/>
                </a:solidFill>
                <a:latin typeface="Bookman Old Style"/>
                <a:cs typeface="Bookman Old Style"/>
              </a:rPr>
              <a:t>т</a:t>
            </a:r>
            <a:r>
              <a:rPr sz="1600" b="1" i="1" spc="-5" dirty="0">
                <a:solidFill>
                  <a:srgbClr val="FFFF00"/>
                </a:solidFill>
                <a:latin typeface="Bookman Old Style"/>
                <a:cs typeface="Bookman Old Style"/>
              </a:rPr>
              <a:t>ы</a:t>
            </a:r>
            <a:r>
              <a:rPr sz="1600" b="1" i="1" dirty="0">
                <a:solidFill>
                  <a:srgbClr val="FFFF00"/>
                </a:solidFill>
                <a:latin typeface="Bookman Old Style"/>
                <a:cs typeface="Bookman Old Style"/>
              </a:rPr>
              <a:t>ш</a:t>
            </a:r>
            <a:r>
              <a:rPr sz="1600" b="1" i="1" spc="-5" dirty="0">
                <a:solidFill>
                  <a:srgbClr val="FFFF00"/>
                </a:solidFill>
                <a:latin typeface="Bookman Old Style"/>
                <a:cs typeface="Bookman Old Style"/>
              </a:rPr>
              <a:t>и</a:t>
            </a:r>
            <a:endParaRPr sz="1600">
              <a:latin typeface="Bookman Old Style"/>
              <a:cs typeface="Bookman Old Style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509131" y="2253107"/>
            <a:ext cx="2141220" cy="56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</a:pPr>
            <a:r>
              <a:rPr sz="1800" b="1" i="1" spc="-5" dirty="0">
                <a:solidFill>
                  <a:srgbClr val="6F2F9F"/>
                </a:solidFill>
                <a:latin typeface="Bookman Old Style"/>
                <a:cs typeface="Bookman Old Style"/>
              </a:rPr>
              <a:t>Орнамента</a:t>
            </a:r>
            <a:r>
              <a:rPr sz="1800" b="1" i="1" dirty="0">
                <a:solidFill>
                  <a:srgbClr val="6F2F9F"/>
                </a:solidFill>
                <a:latin typeface="Bookman Old Style"/>
                <a:cs typeface="Bookman Old Style"/>
              </a:rPr>
              <a:t>л</a:t>
            </a:r>
            <a:r>
              <a:rPr sz="1800" b="1" i="1" spc="-5" dirty="0">
                <a:solidFill>
                  <a:srgbClr val="6F2F9F"/>
                </a:solidFill>
                <a:latin typeface="Bookman Old Style"/>
                <a:cs typeface="Bookman Old Style"/>
              </a:rPr>
              <a:t>ика  народных</a:t>
            </a:r>
            <a:r>
              <a:rPr sz="1800" b="1" i="1" spc="-60" dirty="0">
                <a:solidFill>
                  <a:srgbClr val="6F2F9F"/>
                </a:solidFill>
                <a:latin typeface="Bookman Old Style"/>
                <a:cs typeface="Bookman Old Style"/>
              </a:rPr>
              <a:t> </a:t>
            </a:r>
            <a:r>
              <a:rPr sz="1800" b="1" i="1" spc="-5" dirty="0">
                <a:solidFill>
                  <a:srgbClr val="6F2F9F"/>
                </a:solidFill>
                <a:latin typeface="Bookman Old Style"/>
                <a:cs typeface="Bookman Old Style"/>
              </a:rPr>
              <a:t>игр</a:t>
            </a:r>
            <a:endParaRPr sz="1800">
              <a:latin typeface="Bookman Old Style"/>
              <a:cs typeface="Bookman Old Style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642451" y="3004739"/>
            <a:ext cx="2190519" cy="1358026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42451" y="3004739"/>
            <a:ext cx="2190750" cy="1358265"/>
          </a:xfrm>
          <a:custGeom>
            <a:avLst/>
            <a:gdLst/>
            <a:ahLst/>
            <a:cxnLst/>
            <a:rect l="l" t="t" r="r" b="b"/>
            <a:pathLst>
              <a:path w="2190750" h="1358264">
                <a:moveTo>
                  <a:pt x="198911" y="447120"/>
                </a:moveTo>
                <a:lnTo>
                  <a:pt x="195759" y="404425"/>
                </a:lnTo>
                <a:lnTo>
                  <a:pt x="199925" y="362850"/>
                </a:lnTo>
                <a:lnTo>
                  <a:pt x="210953" y="322899"/>
                </a:lnTo>
                <a:lnTo>
                  <a:pt x="228390" y="285075"/>
                </a:lnTo>
                <a:lnTo>
                  <a:pt x="251783" y="249880"/>
                </a:lnTo>
                <a:lnTo>
                  <a:pt x="280677" y="217819"/>
                </a:lnTo>
                <a:lnTo>
                  <a:pt x="314618" y="189395"/>
                </a:lnTo>
                <a:lnTo>
                  <a:pt x="353152" y="165110"/>
                </a:lnTo>
                <a:lnTo>
                  <a:pt x="395825" y="145469"/>
                </a:lnTo>
                <a:lnTo>
                  <a:pt x="442184" y="130973"/>
                </a:lnTo>
                <a:lnTo>
                  <a:pt x="491773" y="122127"/>
                </a:lnTo>
                <a:lnTo>
                  <a:pt x="548703" y="119615"/>
                </a:lnTo>
                <a:lnTo>
                  <a:pt x="604978" y="125080"/>
                </a:lnTo>
                <a:lnTo>
                  <a:pt x="659419" y="138308"/>
                </a:lnTo>
                <a:lnTo>
                  <a:pt x="710848" y="159084"/>
                </a:lnTo>
                <a:lnTo>
                  <a:pt x="737469" y="124561"/>
                </a:lnTo>
                <a:lnTo>
                  <a:pt x="769991" y="95422"/>
                </a:lnTo>
                <a:lnTo>
                  <a:pt x="807383" y="71934"/>
                </a:lnTo>
                <a:lnTo>
                  <a:pt x="848613" y="54363"/>
                </a:lnTo>
                <a:lnTo>
                  <a:pt x="892649" y="42976"/>
                </a:lnTo>
                <a:lnTo>
                  <a:pt x="938461" y="38039"/>
                </a:lnTo>
                <a:lnTo>
                  <a:pt x="985015" y="39819"/>
                </a:lnTo>
                <a:lnTo>
                  <a:pt x="1031282" y="48583"/>
                </a:lnTo>
                <a:lnTo>
                  <a:pt x="1076227" y="64596"/>
                </a:lnTo>
                <a:lnTo>
                  <a:pt x="1124644" y="92296"/>
                </a:lnTo>
                <a:lnTo>
                  <a:pt x="1139092" y="103458"/>
                </a:lnTo>
                <a:lnTo>
                  <a:pt x="1166943" y="67331"/>
                </a:lnTo>
                <a:lnTo>
                  <a:pt x="1202604" y="38422"/>
                </a:lnTo>
                <a:lnTo>
                  <a:pt x="1244292" y="17230"/>
                </a:lnTo>
                <a:lnTo>
                  <a:pt x="1290223" y="4256"/>
                </a:lnTo>
                <a:lnTo>
                  <a:pt x="1338614" y="0"/>
                </a:lnTo>
                <a:lnTo>
                  <a:pt x="1387680" y="4960"/>
                </a:lnTo>
                <a:lnTo>
                  <a:pt x="1435637" y="19638"/>
                </a:lnTo>
                <a:lnTo>
                  <a:pt x="1477913" y="42911"/>
                </a:lnTo>
                <a:lnTo>
                  <a:pt x="1512853" y="73613"/>
                </a:lnTo>
                <a:lnTo>
                  <a:pt x="1548738" y="44453"/>
                </a:lnTo>
                <a:lnTo>
                  <a:pt x="1589550" y="22569"/>
                </a:lnTo>
                <a:lnTo>
                  <a:pt x="1633891" y="8058"/>
                </a:lnTo>
                <a:lnTo>
                  <a:pt x="1680366" y="1017"/>
                </a:lnTo>
                <a:lnTo>
                  <a:pt x="1727580" y="1542"/>
                </a:lnTo>
                <a:lnTo>
                  <a:pt x="1774136" y="9730"/>
                </a:lnTo>
                <a:lnTo>
                  <a:pt x="1818638" y="25678"/>
                </a:lnTo>
                <a:lnTo>
                  <a:pt x="1859690" y="49483"/>
                </a:lnTo>
                <a:lnTo>
                  <a:pt x="1889617" y="74917"/>
                </a:lnTo>
                <a:lnTo>
                  <a:pt x="1931610" y="136262"/>
                </a:lnTo>
                <a:lnTo>
                  <a:pt x="1942748" y="170768"/>
                </a:lnTo>
                <a:lnTo>
                  <a:pt x="1993860" y="187381"/>
                </a:lnTo>
                <a:lnTo>
                  <a:pt x="2038671" y="211513"/>
                </a:lnTo>
                <a:lnTo>
                  <a:pt x="2076419" y="242043"/>
                </a:lnTo>
                <a:lnTo>
                  <a:pt x="2106340" y="277845"/>
                </a:lnTo>
                <a:lnTo>
                  <a:pt x="2127671" y="317797"/>
                </a:lnTo>
                <a:lnTo>
                  <a:pt x="2139648" y="360774"/>
                </a:lnTo>
                <a:lnTo>
                  <a:pt x="2141508" y="405653"/>
                </a:lnTo>
                <a:lnTo>
                  <a:pt x="2132486" y="451311"/>
                </a:lnTo>
                <a:lnTo>
                  <a:pt x="2129847" y="458979"/>
                </a:lnTo>
                <a:lnTo>
                  <a:pt x="2126898" y="466551"/>
                </a:lnTo>
                <a:lnTo>
                  <a:pt x="2123664" y="474028"/>
                </a:lnTo>
                <a:lnTo>
                  <a:pt x="2120167" y="481410"/>
                </a:lnTo>
                <a:lnTo>
                  <a:pt x="2148104" y="517271"/>
                </a:lnTo>
                <a:lnTo>
                  <a:pt x="2169009" y="555229"/>
                </a:lnTo>
                <a:lnTo>
                  <a:pt x="2182982" y="594657"/>
                </a:lnTo>
                <a:lnTo>
                  <a:pt x="2190119" y="634927"/>
                </a:lnTo>
                <a:lnTo>
                  <a:pt x="2190519" y="675408"/>
                </a:lnTo>
                <a:lnTo>
                  <a:pt x="2184280" y="715474"/>
                </a:lnTo>
                <a:lnTo>
                  <a:pt x="2171500" y="754494"/>
                </a:lnTo>
                <a:lnTo>
                  <a:pt x="2152276" y="791841"/>
                </a:lnTo>
                <a:lnTo>
                  <a:pt x="2126706" y="826886"/>
                </a:lnTo>
                <a:lnTo>
                  <a:pt x="2094889" y="859001"/>
                </a:lnTo>
                <a:lnTo>
                  <a:pt x="2056921" y="887556"/>
                </a:lnTo>
                <a:lnTo>
                  <a:pt x="2020355" y="908289"/>
                </a:lnTo>
                <a:lnTo>
                  <a:pt x="1981087" y="924831"/>
                </a:lnTo>
                <a:lnTo>
                  <a:pt x="1939603" y="936991"/>
                </a:lnTo>
                <a:lnTo>
                  <a:pt x="1896393" y="944579"/>
                </a:lnTo>
                <a:lnTo>
                  <a:pt x="1891259" y="988980"/>
                </a:lnTo>
                <a:lnTo>
                  <a:pt x="1877260" y="1030705"/>
                </a:lnTo>
                <a:lnTo>
                  <a:pt x="1855227" y="1069063"/>
                </a:lnTo>
                <a:lnTo>
                  <a:pt x="1825994" y="1103363"/>
                </a:lnTo>
                <a:lnTo>
                  <a:pt x="1790395" y="1132915"/>
                </a:lnTo>
                <a:lnTo>
                  <a:pt x="1749262" y="1157027"/>
                </a:lnTo>
                <a:lnTo>
                  <a:pt x="1703428" y="1175008"/>
                </a:lnTo>
                <a:lnTo>
                  <a:pt x="1653727" y="1186168"/>
                </a:lnTo>
                <a:lnTo>
                  <a:pt x="1600991" y="1189816"/>
                </a:lnTo>
                <a:lnTo>
                  <a:pt x="1560740" y="1187193"/>
                </a:lnTo>
                <a:lnTo>
                  <a:pt x="1521489" y="1179974"/>
                </a:lnTo>
                <a:lnTo>
                  <a:pt x="1483763" y="1168278"/>
                </a:lnTo>
                <a:lnTo>
                  <a:pt x="1448083" y="1152224"/>
                </a:lnTo>
                <a:lnTo>
                  <a:pt x="1429887" y="1192293"/>
                </a:lnTo>
                <a:lnTo>
                  <a:pt x="1405593" y="1228757"/>
                </a:lnTo>
                <a:lnTo>
                  <a:pt x="1375864" y="1261318"/>
                </a:lnTo>
                <a:lnTo>
                  <a:pt x="1341360" y="1289679"/>
                </a:lnTo>
                <a:lnTo>
                  <a:pt x="1302741" y="1313540"/>
                </a:lnTo>
                <a:lnTo>
                  <a:pt x="1260668" y="1332604"/>
                </a:lnTo>
                <a:lnTo>
                  <a:pt x="1215801" y="1346571"/>
                </a:lnTo>
                <a:lnTo>
                  <a:pt x="1168803" y="1355145"/>
                </a:lnTo>
                <a:lnTo>
                  <a:pt x="1120332" y="1358026"/>
                </a:lnTo>
                <a:lnTo>
                  <a:pt x="1071050" y="1354917"/>
                </a:lnTo>
                <a:lnTo>
                  <a:pt x="1021617" y="1345518"/>
                </a:lnTo>
                <a:lnTo>
                  <a:pt x="966859" y="1327004"/>
                </a:lnTo>
                <a:lnTo>
                  <a:pt x="917017" y="1301036"/>
                </a:lnTo>
                <a:lnTo>
                  <a:pt x="873153" y="1268259"/>
                </a:lnTo>
                <a:lnTo>
                  <a:pt x="836324" y="1229313"/>
                </a:lnTo>
                <a:lnTo>
                  <a:pt x="792697" y="1248505"/>
                </a:lnTo>
                <a:lnTo>
                  <a:pt x="747612" y="1262658"/>
                </a:lnTo>
                <a:lnTo>
                  <a:pt x="701573" y="1271877"/>
                </a:lnTo>
                <a:lnTo>
                  <a:pt x="655083" y="1276270"/>
                </a:lnTo>
                <a:lnTo>
                  <a:pt x="608646" y="1275941"/>
                </a:lnTo>
                <a:lnTo>
                  <a:pt x="562766" y="1270996"/>
                </a:lnTo>
                <a:lnTo>
                  <a:pt x="517946" y="1261541"/>
                </a:lnTo>
                <a:lnTo>
                  <a:pt x="474690" y="1247683"/>
                </a:lnTo>
                <a:lnTo>
                  <a:pt x="433502" y="1229525"/>
                </a:lnTo>
                <a:lnTo>
                  <a:pt x="394885" y="1207176"/>
                </a:lnTo>
                <a:lnTo>
                  <a:pt x="359342" y="1180739"/>
                </a:lnTo>
                <a:lnTo>
                  <a:pt x="327378" y="1150322"/>
                </a:lnTo>
                <a:lnTo>
                  <a:pt x="299495" y="1116029"/>
                </a:lnTo>
                <a:lnTo>
                  <a:pt x="295431" y="1110060"/>
                </a:lnTo>
                <a:lnTo>
                  <a:pt x="244405" y="1110145"/>
                </a:lnTo>
                <a:lnTo>
                  <a:pt x="196261" y="1100817"/>
                </a:lnTo>
                <a:lnTo>
                  <a:pt x="152470" y="1083051"/>
                </a:lnTo>
                <a:lnTo>
                  <a:pt x="114499" y="1057824"/>
                </a:lnTo>
                <a:lnTo>
                  <a:pt x="83817" y="1026109"/>
                </a:lnTo>
                <a:lnTo>
                  <a:pt x="61893" y="988882"/>
                </a:lnTo>
                <a:lnTo>
                  <a:pt x="50194" y="947119"/>
                </a:lnTo>
                <a:lnTo>
                  <a:pt x="49817" y="906559"/>
                </a:lnTo>
                <a:lnTo>
                  <a:pt x="59751" y="867331"/>
                </a:lnTo>
                <a:lnTo>
                  <a:pt x="79448" y="830819"/>
                </a:lnTo>
                <a:lnTo>
                  <a:pt x="108360" y="798402"/>
                </a:lnTo>
                <a:lnTo>
                  <a:pt x="67743" y="772478"/>
                </a:lnTo>
                <a:lnTo>
                  <a:pt x="36122" y="740466"/>
                </a:lnTo>
                <a:lnTo>
                  <a:pt x="13975" y="703900"/>
                </a:lnTo>
                <a:lnTo>
                  <a:pt x="1775" y="664312"/>
                </a:lnTo>
                <a:lnTo>
                  <a:pt x="0" y="623237"/>
                </a:lnTo>
                <a:lnTo>
                  <a:pt x="9123" y="582205"/>
                </a:lnTo>
                <a:lnTo>
                  <a:pt x="29620" y="542751"/>
                </a:lnTo>
                <a:lnTo>
                  <a:pt x="60918" y="507675"/>
                </a:lnTo>
                <a:lnTo>
                  <a:pt x="100455" y="480077"/>
                </a:lnTo>
                <a:lnTo>
                  <a:pt x="146421" y="460955"/>
                </a:lnTo>
                <a:lnTo>
                  <a:pt x="197006" y="451311"/>
                </a:lnTo>
                <a:lnTo>
                  <a:pt x="198911" y="44712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753097" y="3797808"/>
            <a:ext cx="128905" cy="25400"/>
          </a:xfrm>
          <a:custGeom>
            <a:avLst/>
            <a:gdLst/>
            <a:ahLst/>
            <a:cxnLst/>
            <a:rect l="l" t="t" r="r" b="b"/>
            <a:pathLst>
              <a:path w="128904" h="25400">
                <a:moveTo>
                  <a:pt x="128397" y="25019"/>
                </a:moveTo>
                <a:lnTo>
                  <a:pt x="94886" y="25056"/>
                </a:lnTo>
                <a:lnTo>
                  <a:pt x="61960" y="20843"/>
                </a:lnTo>
                <a:lnTo>
                  <a:pt x="30152" y="12463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938518" y="4096892"/>
            <a:ext cx="56515" cy="12065"/>
          </a:xfrm>
          <a:custGeom>
            <a:avLst/>
            <a:gdLst/>
            <a:ahLst/>
            <a:cxnLst/>
            <a:rect l="l" t="t" r="r" b="b"/>
            <a:pathLst>
              <a:path w="56515" h="12064">
                <a:moveTo>
                  <a:pt x="56260" y="0"/>
                </a:moveTo>
                <a:lnTo>
                  <a:pt x="42576" y="4169"/>
                </a:lnTo>
                <a:lnTo>
                  <a:pt x="28606" y="7540"/>
                </a:lnTo>
                <a:lnTo>
                  <a:pt x="14398" y="10126"/>
                </a:lnTo>
                <a:lnTo>
                  <a:pt x="0" y="11937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444740" y="4173854"/>
            <a:ext cx="34290" cy="55244"/>
          </a:xfrm>
          <a:custGeom>
            <a:avLst/>
            <a:gdLst/>
            <a:ahLst/>
            <a:cxnLst/>
            <a:rect l="l" t="t" r="r" b="b"/>
            <a:pathLst>
              <a:path w="34290" h="55245">
                <a:moveTo>
                  <a:pt x="33908" y="54737"/>
                </a:moveTo>
                <a:lnTo>
                  <a:pt x="24145" y="41648"/>
                </a:lnTo>
                <a:lnTo>
                  <a:pt x="15239" y="28130"/>
                </a:lnTo>
                <a:lnTo>
                  <a:pt x="7191" y="14231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090789" y="4092194"/>
            <a:ext cx="13970" cy="60325"/>
          </a:xfrm>
          <a:custGeom>
            <a:avLst/>
            <a:gdLst/>
            <a:ahLst/>
            <a:cxnLst/>
            <a:rect l="l" t="t" r="r" b="b"/>
            <a:pathLst>
              <a:path w="13970" h="60325">
                <a:moveTo>
                  <a:pt x="13461" y="0"/>
                </a:moveTo>
                <a:lnTo>
                  <a:pt x="11537" y="15208"/>
                </a:lnTo>
                <a:lnTo>
                  <a:pt x="8635" y="30321"/>
                </a:lnTo>
                <a:lnTo>
                  <a:pt x="4782" y="45291"/>
                </a:lnTo>
                <a:lnTo>
                  <a:pt x="0" y="6007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372982" y="3721608"/>
            <a:ext cx="165100" cy="224154"/>
          </a:xfrm>
          <a:custGeom>
            <a:avLst/>
            <a:gdLst/>
            <a:ahLst/>
            <a:cxnLst/>
            <a:rect l="l" t="t" r="r" b="b"/>
            <a:pathLst>
              <a:path w="165100" h="224154">
                <a:moveTo>
                  <a:pt x="0" y="0"/>
                </a:moveTo>
                <a:lnTo>
                  <a:pt x="47496" y="24453"/>
                </a:lnTo>
                <a:lnTo>
                  <a:pt x="88001" y="55461"/>
                </a:lnTo>
                <a:lnTo>
                  <a:pt x="120745" y="91979"/>
                </a:lnTo>
                <a:lnTo>
                  <a:pt x="144958" y="132964"/>
                </a:lnTo>
                <a:lnTo>
                  <a:pt x="159873" y="177370"/>
                </a:lnTo>
                <a:lnTo>
                  <a:pt x="164719" y="224155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88196" y="3482847"/>
            <a:ext cx="73660" cy="84455"/>
          </a:xfrm>
          <a:custGeom>
            <a:avLst/>
            <a:gdLst/>
            <a:ahLst/>
            <a:cxnLst/>
            <a:rect l="l" t="t" r="r" b="b"/>
            <a:pathLst>
              <a:path w="73659" h="84454">
                <a:moveTo>
                  <a:pt x="73278" y="0"/>
                </a:moveTo>
                <a:lnTo>
                  <a:pt x="59382" y="23582"/>
                </a:lnTo>
                <a:lnTo>
                  <a:pt x="42402" y="45592"/>
                </a:lnTo>
                <a:lnTo>
                  <a:pt x="22540" y="65793"/>
                </a:lnTo>
                <a:lnTo>
                  <a:pt x="0" y="83947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585454" y="3170808"/>
            <a:ext cx="4445" cy="40005"/>
          </a:xfrm>
          <a:custGeom>
            <a:avLst/>
            <a:gdLst/>
            <a:ahLst/>
            <a:cxnLst/>
            <a:rect l="l" t="t" r="r" b="b"/>
            <a:pathLst>
              <a:path w="4445" h="40005">
                <a:moveTo>
                  <a:pt x="0" y="0"/>
                </a:moveTo>
                <a:lnTo>
                  <a:pt x="1829" y="9854"/>
                </a:lnTo>
                <a:lnTo>
                  <a:pt x="3111" y="19780"/>
                </a:lnTo>
                <a:lnTo>
                  <a:pt x="3821" y="29753"/>
                </a:lnTo>
                <a:lnTo>
                  <a:pt x="3937" y="39750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117078" y="3073907"/>
            <a:ext cx="37465" cy="50800"/>
          </a:xfrm>
          <a:custGeom>
            <a:avLst/>
            <a:gdLst/>
            <a:ahLst/>
            <a:cxnLst/>
            <a:rect l="l" t="t" r="r" b="b"/>
            <a:pathLst>
              <a:path w="37465" h="50800">
                <a:moveTo>
                  <a:pt x="0" y="50672"/>
                </a:moveTo>
                <a:lnTo>
                  <a:pt x="7729" y="37129"/>
                </a:lnTo>
                <a:lnTo>
                  <a:pt x="16589" y="24145"/>
                </a:lnTo>
                <a:lnTo>
                  <a:pt x="26521" y="11757"/>
                </a:lnTo>
                <a:lnTo>
                  <a:pt x="37465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765542" y="3105023"/>
            <a:ext cx="18415" cy="43815"/>
          </a:xfrm>
          <a:custGeom>
            <a:avLst/>
            <a:gdLst/>
            <a:ahLst/>
            <a:cxnLst/>
            <a:rect l="l" t="t" r="r" b="b"/>
            <a:pathLst>
              <a:path w="18415" h="43814">
                <a:moveTo>
                  <a:pt x="0" y="43687"/>
                </a:moveTo>
                <a:lnTo>
                  <a:pt x="3355" y="32432"/>
                </a:lnTo>
                <a:lnTo>
                  <a:pt x="7508" y="21367"/>
                </a:lnTo>
                <a:lnTo>
                  <a:pt x="12447" y="10540"/>
                </a:lnTo>
                <a:lnTo>
                  <a:pt x="1816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353045" y="3163442"/>
            <a:ext cx="66040" cy="42545"/>
          </a:xfrm>
          <a:custGeom>
            <a:avLst/>
            <a:gdLst/>
            <a:ahLst/>
            <a:cxnLst/>
            <a:rect l="l" t="t" r="r" b="b"/>
            <a:pathLst>
              <a:path w="66040" h="42544">
                <a:moveTo>
                  <a:pt x="0" y="0"/>
                </a:moveTo>
                <a:lnTo>
                  <a:pt x="17567" y="9378"/>
                </a:lnTo>
                <a:lnTo>
                  <a:pt x="34432" y="19589"/>
                </a:lnTo>
                <a:lnTo>
                  <a:pt x="50559" y="30610"/>
                </a:lnTo>
                <a:lnTo>
                  <a:pt x="65912" y="42418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41363" y="3451859"/>
            <a:ext cx="11430" cy="45085"/>
          </a:xfrm>
          <a:custGeom>
            <a:avLst/>
            <a:gdLst/>
            <a:ahLst/>
            <a:cxnLst/>
            <a:rect l="l" t="t" r="r" b="b"/>
            <a:pathLst>
              <a:path w="11429" h="45085">
                <a:moveTo>
                  <a:pt x="11429" y="44576"/>
                </a:moveTo>
                <a:lnTo>
                  <a:pt x="7786" y="33575"/>
                </a:lnTo>
                <a:lnTo>
                  <a:pt x="4667" y="22479"/>
                </a:lnTo>
                <a:lnTo>
                  <a:pt x="2071" y="11287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3052952" y="2897885"/>
            <a:ext cx="5152390" cy="145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07460" algn="ctr">
              <a:lnSpc>
                <a:spcPct val="100000"/>
              </a:lnSpc>
            </a:pPr>
            <a:r>
              <a:rPr sz="1600" b="1" i="1" spc="-10" dirty="0">
                <a:solidFill>
                  <a:srgbClr val="FFFF00"/>
                </a:solidFill>
                <a:latin typeface="Bookman Old Style"/>
                <a:cs typeface="Bookman Old Style"/>
              </a:rPr>
              <a:t>Игровые</a:t>
            </a:r>
            <a:endParaRPr sz="1600" dirty="0">
              <a:latin typeface="Bookman Old Style"/>
              <a:cs typeface="Bookman Old Style"/>
            </a:endParaRPr>
          </a:p>
          <a:p>
            <a:pPr marR="3806190" algn="ctr">
              <a:lnSpc>
                <a:spcPct val="100000"/>
              </a:lnSpc>
            </a:pPr>
            <a:r>
              <a:rPr sz="1600" b="1" i="1" spc="-10" dirty="0">
                <a:solidFill>
                  <a:srgbClr val="FFFF00"/>
                </a:solidFill>
                <a:latin typeface="Bookman Old Style"/>
                <a:cs typeface="Bookman Old Style"/>
              </a:rPr>
              <a:t>а</a:t>
            </a:r>
            <a:r>
              <a:rPr sz="1600" b="1" i="1" spc="-5" dirty="0">
                <a:solidFill>
                  <a:srgbClr val="FFFF00"/>
                </a:solidFill>
                <a:latin typeface="Bookman Old Style"/>
                <a:cs typeface="Bookman Old Style"/>
              </a:rPr>
              <a:t>кс</a:t>
            </a:r>
            <a:r>
              <a:rPr sz="1600" b="1" i="1" spc="-15" dirty="0">
                <a:solidFill>
                  <a:srgbClr val="FFFF00"/>
                </a:solidFill>
                <a:latin typeface="Bookman Old Style"/>
                <a:cs typeface="Bookman Old Style"/>
              </a:rPr>
              <a:t>есс</a:t>
            </a:r>
            <a:r>
              <a:rPr sz="1600" b="1" i="1" spc="-5" dirty="0">
                <a:solidFill>
                  <a:srgbClr val="FFFF00"/>
                </a:solidFill>
                <a:latin typeface="Bookman Old Style"/>
                <a:cs typeface="Bookman Old Style"/>
              </a:rPr>
              <a:t>у</a:t>
            </a:r>
            <a:r>
              <a:rPr sz="1600" b="1" i="1" dirty="0">
                <a:solidFill>
                  <a:srgbClr val="FFFF00"/>
                </a:solidFill>
                <a:latin typeface="Bookman Old Style"/>
                <a:cs typeface="Bookman Old Style"/>
              </a:rPr>
              <a:t>а</a:t>
            </a:r>
            <a:r>
              <a:rPr sz="1600" b="1" i="1" spc="0" dirty="0">
                <a:solidFill>
                  <a:srgbClr val="FFFF00"/>
                </a:solidFill>
                <a:latin typeface="Bookman Old Style"/>
                <a:cs typeface="Bookman Old Style"/>
              </a:rPr>
              <a:t>р</a:t>
            </a:r>
            <a:r>
              <a:rPr sz="1600" b="1" i="1" spc="-5" dirty="0">
                <a:solidFill>
                  <a:srgbClr val="FFFF00"/>
                </a:solidFill>
                <a:latin typeface="Bookman Old Style"/>
                <a:cs typeface="Bookman Old Style"/>
              </a:rPr>
              <a:t>ы</a:t>
            </a:r>
            <a:endParaRPr sz="1600" dirty="0">
              <a:latin typeface="Bookman Old Style"/>
              <a:cs typeface="Bookman Old Style"/>
            </a:endParaRPr>
          </a:p>
          <a:p>
            <a:pPr marL="4077970" marR="5080" indent="6985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FFFF00"/>
                </a:solidFill>
                <a:latin typeface="Bookman Old Style"/>
                <a:cs typeface="Bookman Old Style"/>
              </a:rPr>
              <a:t>Игровые  </a:t>
            </a:r>
            <a:r>
              <a:rPr sz="1600" b="1" i="1" spc="-10" dirty="0">
                <a:solidFill>
                  <a:srgbClr val="FFFF00"/>
                </a:solidFill>
                <a:latin typeface="Bookman Old Style"/>
                <a:cs typeface="Bookman Old Style"/>
              </a:rPr>
              <a:t>п</a:t>
            </a:r>
            <a:r>
              <a:rPr sz="1600" b="1" i="1" spc="-5" dirty="0">
                <a:solidFill>
                  <a:srgbClr val="FFFF00"/>
                </a:solidFill>
                <a:latin typeface="Bookman Old Style"/>
                <a:cs typeface="Bookman Old Style"/>
              </a:rPr>
              <a:t>ри</a:t>
            </a:r>
            <a:r>
              <a:rPr sz="1600" b="1" i="1" spc="-15" dirty="0">
                <a:solidFill>
                  <a:srgbClr val="FFFF00"/>
                </a:solidFill>
                <a:latin typeface="Bookman Old Style"/>
                <a:cs typeface="Bookman Old Style"/>
              </a:rPr>
              <a:t>пев</a:t>
            </a:r>
            <a:r>
              <a:rPr sz="1600" b="1" i="1" spc="-5" dirty="0">
                <a:solidFill>
                  <a:srgbClr val="FFFF00"/>
                </a:solidFill>
                <a:latin typeface="Bookman Old Style"/>
                <a:cs typeface="Bookman Old Style"/>
              </a:rPr>
              <a:t>ки</a:t>
            </a:r>
            <a:endParaRPr sz="1600" dirty="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R="500380" algn="ctr">
              <a:lnSpc>
                <a:spcPct val="100000"/>
              </a:lnSpc>
            </a:pPr>
            <a:r>
              <a:rPr sz="1600" b="1" i="1" spc="-5" dirty="0">
                <a:solidFill>
                  <a:srgbClr val="FFFF00"/>
                </a:solidFill>
                <a:latin typeface="Bookman Old Style"/>
                <a:cs typeface="Bookman Old Style"/>
              </a:rPr>
              <a:t>Заклички</a:t>
            </a:r>
            <a:endParaRPr sz="1600" dirty="0">
              <a:latin typeface="Bookman Old Style"/>
              <a:cs typeface="Bookman Old Style"/>
            </a:endParaRP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1363" y="6007834"/>
            <a:ext cx="2302637" cy="850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400" y="533401"/>
            <a:ext cx="5943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4000" b="1" spc="-5" dirty="0">
                <a:solidFill>
                  <a:schemeClr val="accent1"/>
                </a:solidFill>
                <a:latin typeface="Bookman Old Style"/>
                <a:cs typeface="Bookman Old Style"/>
              </a:rPr>
              <a:t>Сч</a:t>
            </a:r>
            <a:r>
              <a:rPr sz="4000" b="1" spc="-20" dirty="0">
                <a:solidFill>
                  <a:schemeClr val="accent1"/>
                </a:solidFill>
                <a:latin typeface="Bookman Old Style"/>
                <a:cs typeface="Bookman Old Style"/>
              </a:rPr>
              <a:t>и</a:t>
            </a:r>
            <a:r>
              <a:rPr sz="4000" b="1" spc="-5" dirty="0">
                <a:solidFill>
                  <a:schemeClr val="accent1"/>
                </a:solidFill>
                <a:latin typeface="Bookman Old Style"/>
                <a:cs typeface="Bookman Old Style"/>
              </a:rPr>
              <a:t>талки</a:t>
            </a:r>
            <a:endParaRPr sz="4000" dirty="0">
              <a:solidFill>
                <a:schemeClr val="accent1"/>
              </a:solidFill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1" y="1560710"/>
            <a:ext cx="7467599" cy="98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571500">
              <a:lnSpc>
                <a:spcPts val="1689"/>
              </a:lnSpc>
              <a:tabLst>
                <a:tab pos="1617345" algn="l"/>
                <a:tab pos="2748280" algn="l"/>
                <a:tab pos="3021330" algn="l"/>
                <a:tab pos="4549775" algn="l"/>
              </a:tabLst>
            </a:pPr>
            <a:r>
              <a:rPr sz="2000" b="0" i="0" spc="20" dirty="0">
                <a:solidFill>
                  <a:srgbClr val="000000"/>
                </a:solidFill>
                <a:latin typeface="Times New Roman"/>
                <a:cs typeface="Times New Roman"/>
              </a:rPr>
              <a:t>Д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е</a:t>
            </a:r>
            <a:r>
              <a:rPr sz="2000" b="0" i="0" spc="15" dirty="0">
                <a:solidFill>
                  <a:srgbClr val="000000"/>
                </a:solidFill>
                <a:latin typeface="Times New Roman"/>
                <a:cs typeface="Times New Roman"/>
              </a:rPr>
              <a:t>т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ск</a:t>
            </a:r>
            <a:r>
              <a:rPr sz="2000" b="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е	</a:t>
            </a:r>
            <a:r>
              <a:rPr sz="2000" b="0" i="0" spc="-40" dirty="0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ч</a:t>
            </a:r>
            <a:r>
              <a:rPr sz="20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2000" b="0" i="0" spc="10" dirty="0">
                <a:solidFill>
                  <a:srgbClr val="000000"/>
                </a:solidFill>
                <a:latin typeface="Times New Roman"/>
                <a:cs typeface="Times New Roman"/>
              </a:rPr>
              <a:t>т</a:t>
            </a:r>
            <a:r>
              <a:rPr sz="2000" b="0" i="0" spc="5" dirty="0">
                <a:solidFill>
                  <a:srgbClr val="000000"/>
                </a:solidFill>
                <a:latin typeface="Times New Roman"/>
                <a:cs typeface="Times New Roman"/>
              </a:rPr>
              <a:t>а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лки	–	н</a:t>
            </a:r>
            <a:r>
              <a:rPr sz="20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ео</a:t>
            </a:r>
            <a:r>
              <a:rPr sz="2000" b="0" i="0" spc="-85" dirty="0">
                <a:solidFill>
                  <a:srgbClr val="000000"/>
                </a:solidFill>
                <a:latin typeface="Times New Roman"/>
                <a:cs typeface="Times New Roman"/>
              </a:rPr>
              <a:t>б</a:t>
            </a:r>
            <a:r>
              <a:rPr sz="2000" b="0" i="0" spc="-80" dirty="0">
                <a:solidFill>
                  <a:srgbClr val="000000"/>
                </a:solidFill>
                <a:latin typeface="Times New Roman"/>
                <a:cs typeface="Times New Roman"/>
              </a:rPr>
              <a:t>х</a:t>
            </a:r>
            <a:r>
              <a:rPr sz="2000" b="0" i="0" spc="-60" dirty="0">
                <a:solidFill>
                  <a:srgbClr val="000000"/>
                </a:solidFill>
                <a:latin typeface="Times New Roman"/>
                <a:cs typeface="Times New Roman"/>
              </a:rPr>
              <a:t>о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д</a:t>
            </a:r>
            <a:r>
              <a:rPr sz="20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им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ая	ча</a:t>
            </a:r>
            <a:r>
              <a:rPr sz="20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ть</a:t>
            </a:r>
            <a:endParaRPr sz="20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80000"/>
              </a:lnSpc>
              <a:spcBef>
                <a:spcPts val="245"/>
              </a:spcBef>
            </a:pP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детских </a:t>
            </a:r>
            <a:r>
              <a:rPr sz="20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подвижных 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игр. </a:t>
            </a:r>
            <a:r>
              <a:rPr sz="20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Ведь почти </a:t>
            </a:r>
            <a:r>
              <a:rPr sz="2000" b="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всегда  </a:t>
            </a:r>
            <a:r>
              <a:rPr sz="2000" b="0" i="0" spc="-5" dirty="0">
                <a:solidFill>
                  <a:srgbClr val="000000"/>
                </a:solidFill>
                <a:latin typeface="Times New Roman"/>
                <a:cs typeface="Times New Roman"/>
              </a:rPr>
              <a:t>нужно </a:t>
            </a:r>
            <a:r>
              <a:rPr sz="20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выбрать </a:t>
            </a:r>
            <a:r>
              <a:rPr sz="2000" b="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водящего. 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И </a:t>
            </a:r>
            <a:r>
              <a:rPr sz="20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сделать это нужно  </a:t>
            </a:r>
            <a:r>
              <a:rPr sz="2000" b="0" i="0" spc="5" dirty="0">
                <a:solidFill>
                  <a:srgbClr val="000000"/>
                </a:solidFill>
                <a:latin typeface="Times New Roman"/>
                <a:cs typeface="Times New Roman"/>
              </a:rPr>
              <a:t>честно,    </a:t>
            </a:r>
            <a:r>
              <a:rPr sz="2000" b="0" i="0" dirty="0">
                <a:solidFill>
                  <a:srgbClr val="000000"/>
                </a:solidFill>
                <a:latin typeface="Times New Roman"/>
                <a:cs typeface="Times New Roman"/>
              </a:rPr>
              <a:t>без    </a:t>
            </a:r>
            <a:r>
              <a:rPr sz="20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обмана,    </a:t>
            </a:r>
            <a:r>
              <a:rPr sz="2000" b="0" i="0" spc="-5" dirty="0">
                <a:solidFill>
                  <a:srgbClr val="000000"/>
                </a:solidFill>
                <a:latin typeface="Times New Roman"/>
                <a:cs typeface="Times New Roman"/>
              </a:rPr>
              <a:t>справедливо. 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199" y="4191000"/>
            <a:ext cx="7315201" cy="240578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7620" algn="just">
              <a:lnSpc>
                <a:spcPct val="80000"/>
              </a:lnSpc>
              <a:spcBef>
                <a:spcPts val="480"/>
              </a:spcBef>
            </a:pPr>
            <a:r>
              <a:rPr lang="ru-RU" sz="2000" dirty="0" smtClean="0">
                <a:latin typeface="Times New Roman"/>
                <a:cs typeface="Times New Roman"/>
              </a:rPr>
              <a:t>Раньше </a:t>
            </a:r>
            <a:r>
              <a:rPr sz="2000" dirty="0" err="1" smtClean="0">
                <a:latin typeface="Times New Roman"/>
                <a:cs typeface="Times New Roman"/>
              </a:rPr>
              <a:t>стишки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 выбора </a:t>
            </a:r>
            <a:r>
              <a:rPr sz="2000" spc="-15" dirty="0">
                <a:latin typeface="Times New Roman"/>
                <a:cs typeface="Times New Roman"/>
              </a:rPr>
              <a:t>ведущего </a:t>
            </a:r>
            <a:r>
              <a:rPr sz="2000" dirty="0">
                <a:latin typeface="Times New Roman"/>
                <a:cs typeface="Times New Roman"/>
              </a:rPr>
              <a:t>или  установления </a:t>
            </a:r>
            <a:r>
              <a:rPr sz="2000" spc="-5" dirty="0">
                <a:latin typeface="Times New Roman"/>
                <a:cs typeface="Times New Roman"/>
              </a:rPr>
              <a:t>очередности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игре называли </a:t>
            </a:r>
            <a:r>
              <a:rPr sz="2000" dirty="0">
                <a:latin typeface="Times New Roman"/>
                <a:cs typeface="Times New Roman"/>
              </a:rPr>
              <a:t>в  </a:t>
            </a:r>
            <a:r>
              <a:rPr sz="2000" spc="-10" dirty="0">
                <a:latin typeface="Times New Roman"/>
                <a:cs typeface="Times New Roman"/>
              </a:rPr>
              <a:t>народе </a:t>
            </a:r>
            <a:r>
              <a:rPr sz="2000" spc="-5" dirty="0">
                <a:latin typeface="Times New Roman"/>
                <a:cs typeface="Times New Roman"/>
              </a:rPr>
              <a:t>«жеребьевками» или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«гадалками».</a:t>
            </a:r>
            <a:endParaRPr sz="2000" dirty="0">
              <a:latin typeface="Times New Roman"/>
              <a:cs typeface="Times New Roman"/>
            </a:endParaRPr>
          </a:p>
          <a:p>
            <a:pPr marL="12700" marR="6350" indent="571500" algn="just">
              <a:lnSpc>
                <a:spcPct val="80000"/>
              </a:lnSpc>
              <a:spcBef>
                <a:spcPts val="480"/>
              </a:spcBef>
            </a:pPr>
            <a:r>
              <a:rPr sz="2000" spc="-10" dirty="0">
                <a:latin typeface="Times New Roman"/>
                <a:cs typeface="Times New Roman"/>
              </a:rPr>
              <a:t>Разучиваание </a:t>
            </a:r>
            <a:r>
              <a:rPr sz="2000" spc="-5" dirty="0">
                <a:latin typeface="Times New Roman"/>
                <a:cs typeface="Times New Roman"/>
              </a:rPr>
              <a:t>считалок помогает </a:t>
            </a:r>
            <a:r>
              <a:rPr sz="2000" spc="-10" dirty="0">
                <a:latin typeface="Times New Roman"/>
                <a:cs typeface="Times New Roman"/>
              </a:rPr>
              <a:t>детям  </a:t>
            </a:r>
            <a:r>
              <a:rPr sz="2000" dirty="0">
                <a:latin typeface="Times New Roman"/>
                <a:cs typeface="Times New Roman"/>
              </a:rPr>
              <a:t>развить память и приобщиться к </a:t>
            </a:r>
            <a:r>
              <a:rPr sz="2000" spc="-20" dirty="0">
                <a:latin typeface="Times New Roman"/>
                <a:cs typeface="Times New Roman"/>
              </a:rPr>
              <a:t>русской  </a:t>
            </a:r>
            <a:r>
              <a:rPr sz="2000" spc="-5" dirty="0" err="1">
                <a:latin typeface="Times New Roman"/>
                <a:cs typeface="Times New Roman"/>
              </a:rPr>
              <a:t>фольклорной</a:t>
            </a:r>
            <a:r>
              <a:rPr sz="2000" spc="-5" dirty="0">
                <a:latin typeface="Times New Roman"/>
                <a:cs typeface="Times New Roman"/>
              </a:rPr>
              <a:t>    </a:t>
            </a:r>
            <a:r>
              <a:rPr sz="2000" spc="-30" dirty="0" err="1" smtClean="0">
                <a:latin typeface="Times New Roman"/>
                <a:cs typeface="Times New Roman"/>
              </a:rPr>
              <a:t>культуре</a:t>
            </a:r>
            <a:r>
              <a:rPr lang="ru-RU" sz="2000" spc="-30" dirty="0" smtClean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12700" marR="5080" indent="571500" algn="just">
              <a:lnSpc>
                <a:spcPct val="80000"/>
              </a:lnSpc>
              <a:spcBef>
                <a:spcPts val="480"/>
              </a:spcBef>
            </a:pPr>
            <a:r>
              <a:rPr sz="2000" spc="5" dirty="0">
                <a:latin typeface="Times New Roman"/>
                <a:cs typeface="Times New Roman"/>
              </a:rPr>
              <a:t>Детские </a:t>
            </a:r>
            <a:r>
              <a:rPr sz="2000" spc="-5" dirty="0">
                <a:latin typeface="Times New Roman"/>
                <a:cs typeface="Times New Roman"/>
              </a:rPr>
              <a:t>считалки </a:t>
            </a:r>
            <a:r>
              <a:rPr sz="2000" spc="-10" dirty="0">
                <a:latin typeface="Times New Roman"/>
                <a:cs typeface="Times New Roman"/>
              </a:rPr>
              <a:t>бывают очень </a:t>
            </a:r>
            <a:r>
              <a:rPr sz="2000" dirty="0">
                <a:latin typeface="Times New Roman"/>
                <a:cs typeface="Times New Roman"/>
              </a:rPr>
              <a:t>разные:  длинные и </a:t>
            </a:r>
            <a:r>
              <a:rPr sz="2000" spc="-15" dirty="0">
                <a:latin typeface="Times New Roman"/>
                <a:cs typeface="Times New Roman"/>
              </a:rPr>
              <a:t>короткие, </a:t>
            </a:r>
            <a:r>
              <a:rPr sz="2000" spc="-5" dirty="0">
                <a:latin typeface="Times New Roman"/>
                <a:cs typeface="Times New Roman"/>
              </a:rPr>
              <a:t>легкие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не </a:t>
            </a:r>
            <a:r>
              <a:rPr sz="2000" spc="-10" dirty="0">
                <a:latin typeface="Times New Roman"/>
                <a:cs typeface="Times New Roman"/>
              </a:rPr>
              <a:t>очень </a:t>
            </a:r>
            <a:r>
              <a:rPr sz="2000" dirty="0">
                <a:latin typeface="Times New Roman"/>
                <a:cs typeface="Times New Roman"/>
              </a:rPr>
              <a:t>в  </a:t>
            </a:r>
            <a:r>
              <a:rPr sz="2000" spc="-10" dirty="0">
                <a:latin typeface="Times New Roman"/>
                <a:cs typeface="Times New Roman"/>
              </a:rPr>
              <a:t>запоминании, </a:t>
            </a:r>
            <a:r>
              <a:rPr sz="2000" dirty="0">
                <a:latin typeface="Times New Roman"/>
                <a:cs typeface="Times New Roman"/>
              </a:rPr>
              <a:t>старинные и современные. </a:t>
            </a:r>
            <a:r>
              <a:rPr sz="2000" spc="5" dirty="0">
                <a:latin typeface="Times New Roman"/>
                <a:cs typeface="Times New Roman"/>
              </a:rPr>
              <a:t>Но  </a:t>
            </a:r>
            <a:r>
              <a:rPr sz="2000" spc="-15" dirty="0">
                <a:latin typeface="Times New Roman"/>
                <a:cs typeface="Times New Roman"/>
              </a:rPr>
              <a:t>одно </a:t>
            </a:r>
            <a:r>
              <a:rPr sz="2000" spc="-5" dirty="0">
                <a:latin typeface="Times New Roman"/>
                <a:cs typeface="Times New Roman"/>
              </a:rPr>
              <a:t>свойство </a:t>
            </a:r>
            <a:r>
              <a:rPr sz="2000" spc="-10" dirty="0">
                <a:latin typeface="Times New Roman"/>
                <a:cs typeface="Times New Roman"/>
              </a:rPr>
              <a:t>объединяет </a:t>
            </a:r>
            <a:r>
              <a:rPr sz="2000" spc="-5" dirty="0">
                <a:latin typeface="Times New Roman"/>
                <a:cs typeface="Times New Roman"/>
              </a:rPr>
              <a:t>их </a:t>
            </a:r>
            <a:r>
              <a:rPr sz="2000" dirty="0">
                <a:latin typeface="Times New Roman"/>
                <a:cs typeface="Times New Roman"/>
              </a:rPr>
              <a:t>– они  </a:t>
            </a:r>
            <a:r>
              <a:rPr sz="2000" spc="-10" dirty="0">
                <a:latin typeface="Times New Roman"/>
                <a:cs typeface="Times New Roman"/>
              </a:rPr>
              <a:t>обязательно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ритмичные.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2133600"/>
            <a:ext cx="4391736" cy="227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2019" y="537209"/>
            <a:ext cx="3143250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41015" algn="l"/>
              </a:tabLst>
            </a:pPr>
            <a:r>
              <a:rPr sz="2000" dirty="0">
                <a:solidFill>
                  <a:schemeClr val="accent1"/>
                </a:solidFill>
              </a:rPr>
              <a:t>С</a:t>
            </a:r>
            <a:r>
              <a:rPr sz="2000" spc="10" dirty="0">
                <a:solidFill>
                  <a:schemeClr val="accent1"/>
                </a:solidFill>
              </a:rPr>
              <a:t>ч</a:t>
            </a:r>
            <a:r>
              <a:rPr sz="2000" spc="5" dirty="0">
                <a:solidFill>
                  <a:schemeClr val="accent1"/>
                </a:solidFill>
              </a:rPr>
              <a:t>и</a:t>
            </a:r>
            <a:r>
              <a:rPr sz="2000" spc="-15" dirty="0">
                <a:solidFill>
                  <a:schemeClr val="accent1"/>
                </a:solidFill>
              </a:rPr>
              <a:t>т</a:t>
            </a:r>
            <a:r>
              <a:rPr sz="2000" spc="5" dirty="0">
                <a:solidFill>
                  <a:schemeClr val="accent1"/>
                </a:solidFill>
              </a:rPr>
              <a:t>ал</a:t>
            </a:r>
            <a:r>
              <a:rPr sz="2000" spc="-15" dirty="0">
                <a:solidFill>
                  <a:schemeClr val="accent1"/>
                </a:solidFill>
              </a:rPr>
              <a:t>к</a:t>
            </a:r>
            <a:r>
              <a:rPr sz="2000" spc="-5" dirty="0">
                <a:solidFill>
                  <a:schemeClr val="accent1"/>
                </a:solidFill>
              </a:rPr>
              <a:t>и</a:t>
            </a:r>
            <a:r>
              <a:rPr sz="2000" spc="-10" dirty="0">
                <a:solidFill>
                  <a:schemeClr val="accent1"/>
                </a:solidFill>
              </a:rPr>
              <a:t>-</a:t>
            </a:r>
            <a:r>
              <a:rPr sz="2000" spc="5" dirty="0">
                <a:solidFill>
                  <a:schemeClr val="accent1"/>
                </a:solidFill>
              </a:rPr>
              <a:t>чи</a:t>
            </a:r>
            <a:r>
              <a:rPr sz="2000" dirty="0">
                <a:solidFill>
                  <a:schemeClr val="accent1"/>
                </a:solidFill>
              </a:rPr>
              <a:t>сл</a:t>
            </a:r>
            <a:r>
              <a:rPr sz="2000" spc="-10" dirty="0">
                <a:solidFill>
                  <a:schemeClr val="accent1"/>
                </a:solidFill>
              </a:rPr>
              <a:t>о</a:t>
            </a:r>
            <a:r>
              <a:rPr sz="2000" spc="5" dirty="0">
                <a:solidFill>
                  <a:schemeClr val="accent1"/>
                </a:solidFill>
              </a:rPr>
              <a:t>в</a:t>
            </a:r>
            <a:r>
              <a:rPr sz="2000" spc="-15" dirty="0">
                <a:solidFill>
                  <a:schemeClr val="accent1"/>
                </a:solidFill>
              </a:rPr>
              <a:t>к</a:t>
            </a:r>
            <a:r>
              <a:rPr sz="2000" dirty="0">
                <a:solidFill>
                  <a:schemeClr val="accent1"/>
                </a:solidFill>
              </a:rPr>
              <a:t>и	</a:t>
            </a:r>
            <a:r>
              <a:rPr sz="1400" b="0" i="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1277" y="2552319"/>
            <a:ext cx="444500" cy="652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5885" algn="just">
              <a:lnSpc>
                <a:spcPct val="100000"/>
              </a:lnSpc>
            </a:pP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чет  </a:t>
            </a:r>
            <a:r>
              <a:rPr sz="1400" spc="-5" dirty="0">
                <a:latin typeface="Times New Roman"/>
                <a:cs typeface="Times New Roman"/>
              </a:rPr>
              <a:t>было  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ак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е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288" y="845058"/>
            <a:ext cx="4058920" cy="5616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algn="just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это </a:t>
            </a:r>
            <a:r>
              <a:rPr sz="1400" spc="-5" dirty="0">
                <a:latin typeface="Times New Roman"/>
                <a:cs typeface="Times New Roman"/>
              </a:rPr>
              <a:t>считалки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числами. </a:t>
            </a:r>
            <a:r>
              <a:rPr sz="1400" spc="-15" dirty="0">
                <a:latin typeface="Times New Roman"/>
                <a:cs typeface="Times New Roman"/>
              </a:rPr>
              <a:t>Иногда, </a:t>
            </a:r>
            <a:r>
              <a:rPr sz="1400" spc="-10" dirty="0">
                <a:latin typeface="Times New Roman"/>
                <a:cs typeface="Times New Roman"/>
              </a:rPr>
              <a:t>правда, </a:t>
            </a:r>
            <a:r>
              <a:rPr sz="1400" spc="-5" dirty="0">
                <a:latin typeface="Times New Roman"/>
                <a:cs typeface="Times New Roman"/>
              </a:rPr>
              <a:t>эти  </a:t>
            </a:r>
            <a:r>
              <a:rPr sz="1400" dirty="0">
                <a:latin typeface="Times New Roman"/>
                <a:cs typeface="Times New Roman"/>
              </a:rPr>
              <a:t>числа </a:t>
            </a:r>
            <a:r>
              <a:rPr sz="1400" spc="-10" dirty="0">
                <a:latin typeface="Times New Roman"/>
                <a:cs typeface="Times New Roman"/>
              </a:rPr>
              <a:t>сложно узнать. </a:t>
            </a:r>
            <a:r>
              <a:rPr sz="1400" spc="-5" dirty="0">
                <a:latin typeface="Times New Roman"/>
                <a:cs typeface="Times New Roman"/>
              </a:rPr>
              <a:t>Они искажены,  замаскированы. Например, вместо «Один, </a:t>
            </a:r>
            <a:r>
              <a:rPr sz="1400" spc="-10" dirty="0">
                <a:latin typeface="Times New Roman"/>
                <a:cs typeface="Times New Roman"/>
              </a:rPr>
              <a:t>два»  </a:t>
            </a:r>
            <a:r>
              <a:rPr sz="1400" spc="-5" dirty="0">
                <a:latin typeface="Times New Roman"/>
                <a:cs typeface="Times New Roman"/>
              </a:rPr>
              <a:t>появляются   «Первенчики,   </a:t>
            </a:r>
            <a:r>
              <a:rPr sz="1400" spc="-15" dirty="0">
                <a:latin typeface="Times New Roman"/>
                <a:cs typeface="Times New Roman"/>
              </a:rPr>
              <a:t>другеньчики»  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или</a:t>
            </a:r>
          </a:p>
          <a:p>
            <a:pPr marL="355600" marR="5715" algn="just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«Перводан, </a:t>
            </a:r>
            <a:r>
              <a:rPr sz="1400" spc="-15" dirty="0">
                <a:latin typeface="Times New Roman"/>
                <a:cs typeface="Times New Roman"/>
              </a:rPr>
              <a:t>другодан». </a:t>
            </a:r>
            <a:r>
              <a:rPr sz="1400" dirty="0">
                <a:latin typeface="Times New Roman"/>
                <a:cs typeface="Times New Roman"/>
              </a:rPr>
              <a:t>Эти </a:t>
            </a:r>
            <a:r>
              <a:rPr sz="1400" spc="-5" dirty="0">
                <a:latin typeface="Times New Roman"/>
                <a:cs typeface="Times New Roman"/>
              </a:rPr>
              <a:t>искаженные слова  рождались </a:t>
            </a:r>
            <a:r>
              <a:rPr sz="1400" spc="-10" dirty="0">
                <a:latin typeface="Times New Roman"/>
                <a:cs typeface="Times New Roman"/>
              </a:rPr>
              <a:t>во </a:t>
            </a:r>
            <a:r>
              <a:rPr sz="1400" spc="-5" dirty="0">
                <a:latin typeface="Times New Roman"/>
                <a:cs typeface="Times New Roman"/>
              </a:rPr>
              <a:t>взрослом </a:t>
            </a:r>
            <a:r>
              <a:rPr sz="1400" spc="-10" dirty="0">
                <a:latin typeface="Times New Roman"/>
                <a:cs typeface="Times New Roman"/>
              </a:rPr>
              <a:t>языке. </a:t>
            </a:r>
            <a:r>
              <a:rPr sz="1400" spc="-5" dirty="0">
                <a:latin typeface="Times New Roman"/>
                <a:cs typeface="Times New Roman"/>
              </a:rPr>
              <a:t>Ведь </a:t>
            </a:r>
            <a:r>
              <a:rPr sz="1400" spc="-30" dirty="0">
                <a:latin typeface="Times New Roman"/>
                <a:cs typeface="Times New Roman"/>
              </a:rPr>
              <a:t>когда-то  </a:t>
            </a:r>
            <a:r>
              <a:rPr sz="1400" dirty="0">
                <a:latin typeface="Times New Roman"/>
                <a:cs typeface="Times New Roman"/>
              </a:rPr>
              <a:t>считали, </a:t>
            </a:r>
            <a:r>
              <a:rPr sz="1400" spc="-10" dirty="0">
                <a:latin typeface="Times New Roman"/>
                <a:cs typeface="Times New Roman"/>
              </a:rPr>
              <a:t>что </a:t>
            </a:r>
            <a:r>
              <a:rPr sz="1400" spc="-5" dirty="0">
                <a:latin typeface="Times New Roman"/>
                <a:cs typeface="Times New Roman"/>
              </a:rPr>
              <a:t>слово, </a:t>
            </a:r>
            <a:r>
              <a:rPr sz="1400" dirty="0">
                <a:latin typeface="Times New Roman"/>
                <a:cs typeface="Times New Roman"/>
              </a:rPr>
              <a:t>и, тем </a:t>
            </a:r>
            <a:r>
              <a:rPr sz="1400" spc="-5" dirty="0">
                <a:latin typeface="Times New Roman"/>
                <a:cs typeface="Times New Roman"/>
              </a:rPr>
              <a:t>более, число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-5" dirty="0">
                <a:latin typeface="Times New Roman"/>
                <a:cs typeface="Times New Roman"/>
              </a:rPr>
              <a:t>вещь  </a:t>
            </a:r>
            <a:r>
              <a:rPr sz="1400" dirty="0">
                <a:latin typeface="Times New Roman"/>
                <a:cs typeface="Times New Roman"/>
              </a:rPr>
              <a:t>магическая. А раз </a:t>
            </a:r>
            <a:r>
              <a:rPr sz="1400" spc="-5" dirty="0">
                <a:latin typeface="Times New Roman"/>
                <a:cs typeface="Times New Roman"/>
              </a:rPr>
              <a:t>магическая, </a:t>
            </a:r>
            <a:r>
              <a:rPr sz="1400" spc="-10" dirty="0">
                <a:latin typeface="Times New Roman"/>
                <a:cs typeface="Times New Roman"/>
              </a:rPr>
              <a:t>значит </a:t>
            </a:r>
            <a:r>
              <a:rPr sz="1400" dirty="0">
                <a:latin typeface="Times New Roman"/>
                <a:cs typeface="Times New Roman"/>
              </a:rPr>
              <a:t>и опасная.  </a:t>
            </a:r>
            <a:r>
              <a:rPr sz="1400" spc="-5" dirty="0">
                <a:latin typeface="Times New Roman"/>
                <a:cs typeface="Times New Roman"/>
              </a:rPr>
              <a:t>Поэтому      </a:t>
            </a:r>
            <a:r>
              <a:rPr sz="1400" dirty="0">
                <a:latin typeface="Times New Roman"/>
                <a:cs typeface="Times New Roman"/>
              </a:rPr>
              <a:t>существовал      </a:t>
            </a:r>
            <a:r>
              <a:rPr sz="1400" spc="-5" dirty="0">
                <a:latin typeface="Times New Roman"/>
                <a:cs typeface="Times New Roman"/>
              </a:rPr>
              <a:t>запрет     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</a:p>
          <a:p>
            <a:pPr marL="355600" marR="494665">
              <a:lnSpc>
                <a:spcPct val="100000"/>
              </a:lnSpc>
              <a:tabLst>
                <a:tab pos="991235" algn="l"/>
                <a:tab pos="1506220" algn="l"/>
                <a:tab pos="1758950" algn="l"/>
                <a:tab pos="2169160" algn="l"/>
                <a:tab pos="2426970" algn="l"/>
              </a:tabLst>
            </a:pPr>
            <a:r>
              <a:rPr sz="1400" spc="-5" dirty="0">
                <a:latin typeface="Times New Roman"/>
                <a:cs typeface="Times New Roman"/>
              </a:rPr>
              <a:t>«правильными» </a:t>
            </a:r>
            <a:r>
              <a:rPr sz="1400" dirty="0">
                <a:latin typeface="Times New Roman"/>
                <a:cs typeface="Times New Roman"/>
              </a:rPr>
              <a:t>числами. </a:t>
            </a:r>
            <a:r>
              <a:rPr sz="1400" spc="-5" dirty="0">
                <a:latin typeface="Times New Roman"/>
                <a:cs typeface="Times New Roman"/>
              </a:rPr>
              <a:t>Но </a:t>
            </a:r>
            <a:r>
              <a:rPr sz="1400" spc="-15" dirty="0">
                <a:latin typeface="Times New Roman"/>
                <a:cs typeface="Times New Roman"/>
              </a:rPr>
              <a:t>считать-то  </a:t>
            </a:r>
            <a:r>
              <a:rPr sz="1400" spc="-10" dirty="0">
                <a:latin typeface="Times New Roman"/>
                <a:cs typeface="Times New Roman"/>
              </a:rPr>
              <a:t>как-то	</a:t>
            </a:r>
            <a:r>
              <a:rPr sz="1400" spc="-5" dirty="0">
                <a:latin typeface="Times New Roman"/>
                <a:cs typeface="Times New Roman"/>
              </a:rPr>
              <a:t>надо	</a:t>
            </a:r>
            <a:r>
              <a:rPr sz="1400" dirty="0">
                <a:latin typeface="Times New Roman"/>
                <a:cs typeface="Times New Roman"/>
              </a:rPr>
              <a:t>–	</a:t>
            </a:r>
            <a:r>
              <a:rPr sz="1400" spc="-10" dirty="0">
                <a:latin typeface="Times New Roman"/>
                <a:cs typeface="Times New Roman"/>
              </a:rPr>
              <a:t>вот	</a:t>
            </a:r>
            <a:r>
              <a:rPr sz="1400" dirty="0">
                <a:latin typeface="Times New Roman"/>
                <a:cs typeface="Times New Roman"/>
              </a:rPr>
              <a:t>и	</a:t>
            </a:r>
            <a:r>
              <a:rPr sz="1400" spc="-5" dirty="0">
                <a:latin typeface="Times New Roman"/>
                <a:cs typeface="Times New Roman"/>
              </a:rPr>
              <a:t>придумывали</a:t>
            </a:r>
            <a:endParaRPr sz="1400" dirty="0">
              <a:latin typeface="Times New Roman"/>
              <a:cs typeface="Times New Roman"/>
            </a:endParaRPr>
          </a:p>
          <a:p>
            <a:pPr marL="355600" marR="7620" algn="just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«заменители». </a:t>
            </a:r>
            <a:r>
              <a:rPr sz="1400" spc="-15" dirty="0">
                <a:latin typeface="Times New Roman"/>
                <a:cs typeface="Times New Roman"/>
              </a:rPr>
              <a:t>Потом </a:t>
            </a:r>
            <a:r>
              <a:rPr sz="1400" spc="-5" dirty="0">
                <a:latin typeface="Times New Roman"/>
                <a:cs typeface="Times New Roman"/>
              </a:rPr>
              <a:t>запрет ушел, </a:t>
            </a:r>
            <a:r>
              <a:rPr sz="1400" dirty="0">
                <a:latin typeface="Times New Roman"/>
                <a:cs typeface="Times New Roman"/>
              </a:rPr>
              <a:t>а </a:t>
            </a:r>
            <a:r>
              <a:rPr sz="1400" spc="-10" dirty="0">
                <a:latin typeface="Times New Roman"/>
                <a:cs typeface="Times New Roman"/>
              </a:rPr>
              <a:t>его отзвуки  </a:t>
            </a:r>
            <a:r>
              <a:rPr sz="1400" spc="5" dirty="0">
                <a:latin typeface="Times New Roman"/>
                <a:cs typeface="Times New Roman"/>
              </a:rPr>
              <a:t>остались </a:t>
            </a:r>
            <a:r>
              <a:rPr sz="1400" dirty="0">
                <a:latin typeface="Times New Roman"/>
                <a:cs typeface="Times New Roman"/>
              </a:rPr>
              <a:t>в детских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считалках.</a:t>
            </a:r>
            <a:endParaRPr sz="140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335"/>
              </a:spcBef>
            </a:pPr>
            <a:r>
              <a:rPr sz="1400" spc="-5" dirty="0">
                <a:latin typeface="Times New Roman"/>
                <a:cs typeface="Times New Roman"/>
              </a:rPr>
              <a:t>Например,</a:t>
            </a:r>
            <a:endParaRPr sz="1400" dirty="0">
              <a:latin typeface="Times New Roman"/>
              <a:cs typeface="Times New Roman"/>
            </a:endParaRPr>
          </a:p>
          <a:p>
            <a:pPr marL="12700" marR="1827530" algn="ctr">
              <a:lnSpc>
                <a:spcPct val="120000"/>
              </a:lnSpc>
            </a:pPr>
            <a:r>
              <a:rPr sz="1400" i="1" dirty="0">
                <a:latin typeface="Times New Roman"/>
                <a:cs typeface="Times New Roman"/>
              </a:rPr>
              <a:t>В нашей маленькой</a:t>
            </a:r>
            <a:r>
              <a:rPr sz="1400" i="1" spc="-100" dirty="0">
                <a:latin typeface="Times New Roman"/>
                <a:cs typeface="Times New Roman"/>
              </a:rPr>
              <a:t> </a:t>
            </a:r>
            <a:r>
              <a:rPr sz="1400" i="1" spc="-15" dirty="0">
                <a:latin typeface="Times New Roman"/>
                <a:cs typeface="Times New Roman"/>
              </a:rPr>
              <a:t>компанье  </a:t>
            </a:r>
            <a:r>
              <a:rPr sz="1400" i="1" dirty="0">
                <a:latin typeface="Times New Roman"/>
                <a:cs typeface="Times New Roman"/>
              </a:rPr>
              <a:t>Кто-то </a:t>
            </a:r>
            <a:r>
              <a:rPr sz="1400" i="1" spc="-5" dirty="0">
                <a:latin typeface="Times New Roman"/>
                <a:cs typeface="Times New Roman"/>
              </a:rPr>
              <a:t>палочку</a:t>
            </a:r>
            <a:r>
              <a:rPr sz="1400" i="1" spc="-13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украл.</a:t>
            </a:r>
            <a:endParaRPr sz="140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340"/>
              </a:spcBef>
            </a:pPr>
            <a:r>
              <a:rPr sz="1400" i="1" spc="-15" dirty="0">
                <a:latin typeface="Times New Roman"/>
                <a:cs typeface="Times New Roman"/>
              </a:rPr>
              <a:t>Раз, </a:t>
            </a:r>
            <a:r>
              <a:rPr sz="1400" i="1" spc="-5" dirty="0">
                <a:latin typeface="Times New Roman"/>
                <a:cs typeface="Times New Roman"/>
              </a:rPr>
              <a:t>два, три</a:t>
            </a:r>
            <a:r>
              <a:rPr sz="1400" i="1" spc="-8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–</a:t>
            </a:r>
            <a:endParaRPr sz="140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335"/>
              </a:spcBef>
            </a:pPr>
            <a:r>
              <a:rPr sz="1400" i="1" spc="-5" dirty="0">
                <a:latin typeface="Times New Roman"/>
                <a:cs typeface="Times New Roman"/>
              </a:rPr>
              <a:t>Это </a:t>
            </a:r>
            <a:r>
              <a:rPr sz="1400" i="1" dirty="0">
                <a:latin typeface="Times New Roman"/>
                <a:cs typeface="Times New Roman"/>
              </a:rPr>
              <a:t>верно </a:t>
            </a:r>
            <a:r>
              <a:rPr sz="1400" i="1" spc="-5" dirty="0">
                <a:latin typeface="Times New Roman"/>
                <a:cs typeface="Times New Roman"/>
              </a:rPr>
              <a:t>будешь</a:t>
            </a:r>
            <a:r>
              <a:rPr sz="1400" i="1" spc="-7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ты!</a:t>
            </a:r>
            <a:endParaRPr sz="140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335"/>
              </a:spcBef>
            </a:pPr>
            <a:r>
              <a:rPr sz="1400" spc="5" dirty="0">
                <a:latin typeface="Times New Roman"/>
                <a:cs typeface="Times New Roman"/>
              </a:rPr>
              <a:t>***</a:t>
            </a:r>
            <a:endParaRPr sz="140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335"/>
              </a:spcBef>
            </a:pPr>
            <a:r>
              <a:rPr sz="1400" i="1" spc="-5" dirty="0">
                <a:latin typeface="Times New Roman"/>
                <a:cs typeface="Times New Roman"/>
              </a:rPr>
              <a:t>Раз-два </a:t>
            </a:r>
            <a:r>
              <a:rPr sz="1400" i="1" dirty="0">
                <a:latin typeface="Times New Roman"/>
                <a:cs typeface="Times New Roman"/>
              </a:rPr>
              <a:t>–</a:t>
            </a:r>
            <a:r>
              <a:rPr sz="1400" i="1" spc="-90" dirty="0">
                <a:latin typeface="Times New Roman"/>
                <a:cs typeface="Times New Roman"/>
              </a:rPr>
              <a:t> </a:t>
            </a:r>
            <a:r>
              <a:rPr sz="1400" i="1" spc="-15" dirty="0">
                <a:latin typeface="Times New Roman"/>
                <a:cs typeface="Times New Roman"/>
              </a:rPr>
              <a:t>кружева,</a:t>
            </a:r>
            <a:endParaRPr sz="1400" i="1" dirty="0">
              <a:latin typeface="Times New Roman"/>
              <a:cs typeface="Times New Roman"/>
            </a:endParaRPr>
          </a:p>
          <a:p>
            <a:pPr marL="12700" marR="1900555" algn="ctr">
              <a:lnSpc>
                <a:spcPct val="120000"/>
              </a:lnSpc>
            </a:pPr>
            <a:r>
              <a:rPr sz="1400" i="1" spc="-5" dirty="0">
                <a:latin typeface="Times New Roman"/>
                <a:cs typeface="Times New Roman"/>
              </a:rPr>
              <a:t>Три-четыре </a:t>
            </a:r>
            <a:r>
              <a:rPr sz="1400" i="1" dirty="0">
                <a:latin typeface="Times New Roman"/>
                <a:cs typeface="Times New Roman"/>
              </a:rPr>
              <a:t>– </a:t>
            </a:r>
            <a:r>
              <a:rPr sz="1400" i="1" spc="-10" dirty="0">
                <a:latin typeface="Times New Roman"/>
                <a:cs typeface="Times New Roman"/>
              </a:rPr>
              <a:t>платье</a:t>
            </a:r>
            <a:r>
              <a:rPr sz="1400" i="1" spc="-10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сшили,  Пять-шесть – </a:t>
            </a:r>
            <a:r>
              <a:rPr sz="1400" i="1" spc="-5" dirty="0">
                <a:latin typeface="Times New Roman"/>
                <a:cs typeface="Times New Roman"/>
              </a:rPr>
              <a:t>кашу</a:t>
            </a:r>
            <a:r>
              <a:rPr sz="1400" i="1" spc="-75" dirty="0">
                <a:latin typeface="Times New Roman"/>
                <a:cs typeface="Times New Roman"/>
              </a:rPr>
              <a:t> </a:t>
            </a:r>
            <a:r>
              <a:rPr sz="1400" i="1" spc="5" dirty="0">
                <a:latin typeface="Times New Roman"/>
                <a:cs typeface="Times New Roman"/>
              </a:rPr>
              <a:t>есть</a:t>
            </a:r>
            <a:endParaRPr sz="1400" i="1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335"/>
              </a:spcBef>
            </a:pPr>
            <a:r>
              <a:rPr sz="1400" i="1" spc="5" dirty="0">
                <a:latin typeface="Times New Roman"/>
                <a:cs typeface="Times New Roman"/>
              </a:rPr>
              <a:t>Семь-восемь </a:t>
            </a:r>
            <a:r>
              <a:rPr sz="1400" i="1" dirty="0">
                <a:latin typeface="Times New Roman"/>
                <a:cs typeface="Times New Roman"/>
              </a:rPr>
              <a:t>– деньги</a:t>
            </a:r>
            <a:r>
              <a:rPr sz="1400" i="1" spc="-110" dirty="0">
                <a:latin typeface="Times New Roman"/>
                <a:cs typeface="Times New Roman"/>
              </a:rPr>
              <a:t> </a:t>
            </a:r>
            <a:r>
              <a:rPr sz="1400" i="1" spc="5" dirty="0">
                <a:latin typeface="Times New Roman"/>
                <a:cs typeface="Times New Roman"/>
              </a:rPr>
              <a:t>просим.</a:t>
            </a:r>
            <a:endParaRPr sz="1400" i="1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3003" y="612775"/>
            <a:ext cx="4057015" cy="5738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900" b="1" i="1" spc="-5" dirty="0" smtClean="0">
                <a:solidFill>
                  <a:schemeClr val="accent1"/>
                </a:solidFill>
                <a:latin typeface="Bookman Old Style"/>
                <a:cs typeface="Bookman Old Style"/>
              </a:rPr>
              <a:t>  </a:t>
            </a:r>
            <a:r>
              <a:rPr sz="1900" b="1" i="1" spc="-5" dirty="0" err="1" smtClean="0">
                <a:solidFill>
                  <a:schemeClr val="accent1"/>
                </a:solidFill>
                <a:latin typeface="Bookman Old Style"/>
                <a:cs typeface="Bookman Old Style"/>
              </a:rPr>
              <a:t>Заумные</a:t>
            </a:r>
            <a:r>
              <a:rPr sz="1900" b="1" i="1" spc="-5" dirty="0" smtClean="0">
                <a:solidFill>
                  <a:schemeClr val="accent1"/>
                </a:solidFill>
                <a:latin typeface="Bookman Old Style"/>
                <a:cs typeface="Bookman Old Style"/>
              </a:rPr>
              <a:t> </a:t>
            </a:r>
            <a:r>
              <a:rPr sz="1900" b="1" i="1" spc="-5" dirty="0">
                <a:solidFill>
                  <a:schemeClr val="accent1"/>
                </a:solidFill>
                <a:latin typeface="Bookman Old Style"/>
                <a:cs typeface="Bookman Old Style"/>
              </a:rPr>
              <a:t>детские</a:t>
            </a:r>
            <a:r>
              <a:rPr sz="1900" b="1" i="1" spc="-60" dirty="0">
                <a:solidFill>
                  <a:schemeClr val="accent1"/>
                </a:solidFill>
                <a:latin typeface="Bookman Old Style"/>
                <a:cs typeface="Bookman Old Style"/>
              </a:rPr>
              <a:t> </a:t>
            </a:r>
            <a:r>
              <a:rPr sz="1900" b="1" i="1" spc="-5" dirty="0">
                <a:solidFill>
                  <a:schemeClr val="accent1"/>
                </a:solidFill>
                <a:latin typeface="Bookman Old Style"/>
                <a:cs typeface="Bookman Old Style"/>
              </a:rPr>
              <a:t>считалки</a:t>
            </a:r>
            <a:endParaRPr sz="1900" dirty="0">
              <a:solidFill>
                <a:schemeClr val="accent1"/>
              </a:solidFill>
              <a:latin typeface="Bookman Old Style"/>
              <a:cs typeface="Bookman Old Style"/>
            </a:endParaRPr>
          </a:p>
          <a:p>
            <a:pPr marL="355600" marR="5080" algn="just">
              <a:lnSpc>
                <a:spcPct val="80000"/>
              </a:lnSpc>
              <a:spcBef>
                <a:spcPts val="335"/>
              </a:spcBef>
            </a:pPr>
            <a:endParaRPr lang="ru-RU" sz="1300" spc="-5" dirty="0" smtClean="0">
              <a:latin typeface="Times New Roman"/>
              <a:cs typeface="Times New Roman"/>
            </a:endParaRPr>
          </a:p>
          <a:p>
            <a:pPr marL="355600" marR="5080" algn="just">
              <a:lnSpc>
                <a:spcPct val="80000"/>
              </a:lnSpc>
              <a:spcBef>
                <a:spcPts val="335"/>
              </a:spcBef>
            </a:pPr>
            <a:r>
              <a:rPr sz="1400" spc="-5" dirty="0" smtClean="0">
                <a:latin typeface="Times New Roman"/>
                <a:cs typeface="Times New Roman"/>
              </a:rPr>
              <a:t>О </a:t>
            </a:r>
            <a:r>
              <a:rPr sz="1400" spc="-10" dirty="0">
                <a:latin typeface="Times New Roman"/>
                <a:cs typeface="Times New Roman"/>
              </a:rPr>
              <a:t>происхождении </a:t>
            </a:r>
            <a:r>
              <a:rPr sz="1400" spc="-15" dirty="0">
                <a:latin typeface="Times New Roman"/>
                <a:cs typeface="Times New Roman"/>
              </a:rPr>
              <a:t>заумных </a:t>
            </a:r>
            <a:r>
              <a:rPr sz="1400" spc="-5" dirty="0">
                <a:latin typeface="Times New Roman"/>
                <a:cs typeface="Times New Roman"/>
              </a:rPr>
              <a:t>считалок у ученых нет  </a:t>
            </a:r>
            <a:r>
              <a:rPr sz="1400" spc="-10" dirty="0">
                <a:latin typeface="Times New Roman"/>
                <a:cs typeface="Times New Roman"/>
              </a:rPr>
              <a:t>единого </a:t>
            </a:r>
            <a:r>
              <a:rPr sz="1400" dirty="0">
                <a:latin typeface="Times New Roman"/>
                <a:cs typeface="Times New Roman"/>
              </a:rPr>
              <a:t>мнения. </a:t>
            </a:r>
            <a:r>
              <a:rPr sz="1400" spc="-15" dirty="0">
                <a:latin typeface="Times New Roman"/>
                <a:cs typeface="Times New Roman"/>
              </a:rPr>
              <a:t>Некоторые </a:t>
            </a:r>
            <a:r>
              <a:rPr sz="1400" spc="-20" dirty="0">
                <a:latin typeface="Times New Roman"/>
                <a:cs typeface="Times New Roman"/>
              </a:rPr>
              <a:t>считают, </a:t>
            </a:r>
            <a:r>
              <a:rPr sz="1400" spc="-10" dirty="0">
                <a:latin typeface="Times New Roman"/>
                <a:cs typeface="Times New Roman"/>
              </a:rPr>
              <a:t>что это </a:t>
            </a:r>
            <a:r>
              <a:rPr sz="1400" dirty="0">
                <a:latin typeface="Times New Roman"/>
                <a:cs typeface="Times New Roman"/>
              </a:rPr>
              <a:t>самые  </a:t>
            </a:r>
            <a:r>
              <a:rPr sz="1400" spc="-5" dirty="0">
                <a:latin typeface="Times New Roman"/>
                <a:cs typeface="Times New Roman"/>
              </a:rPr>
              <a:t>древние считалки, </a:t>
            </a:r>
            <a:r>
              <a:rPr sz="1400" spc="-10" dirty="0">
                <a:latin typeface="Times New Roman"/>
                <a:cs typeface="Times New Roman"/>
              </a:rPr>
              <a:t>берущие </a:t>
            </a:r>
            <a:r>
              <a:rPr sz="1400" spc="-5" dirty="0">
                <a:latin typeface="Times New Roman"/>
                <a:cs typeface="Times New Roman"/>
              </a:rPr>
              <a:t>свое </a:t>
            </a:r>
            <a:r>
              <a:rPr sz="1400" spc="-10" dirty="0">
                <a:latin typeface="Times New Roman"/>
                <a:cs typeface="Times New Roman"/>
              </a:rPr>
              <a:t>начало </a:t>
            </a:r>
            <a:r>
              <a:rPr sz="1400" spc="-20" dirty="0">
                <a:latin typeface="Times New Roman"/>
                <a:cs typeface="Times New Roman"/>
              </a:rPr>
              <a:t>от 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старинных заклинаний и </a:t>
            </a:r>
            <a:r>
              <a:rPr sz="1400" spc="-10" dirty="0">
                <a:latin typeface="Times New Roman"/>
                <a:cs typeface="Times New Roman"/>
              </a:rPr>
              <a:t>заговоров. Другие  исследователи </a:t>
            </a:r>
            <a:r>
              <a:rPr sz="1400" spc="-15" dirty="0">
                <a:latin typeface="Times New Roman"/>
                <a:cs typeface="Times New Roman"/>
              </a:rPr>
              <a:t>доказывают, </a:t>
            </a:r>
            <a:r>
              <a:rPr sz="1400" spc="-10" dirty="0">
                <a:latin typeface="Times New Roman"/>
                <a:cs typeface="Times New Roman"/>
              </a:rPr>
              <a:t>что </a:t>
            </a:r>
            <a:r>
              <a:rPr sz="1400" spc="-5" dirty="0">
                <a:latin typeface="Times New Roman"/>
                <a:cs typeface="Times New Roman"/>
              </a:rPr>
              <a:t>они </a:t>
            </a:r>
            <a:r>
              <a:rPr sz="1400" spc="-15" dirty="0">
                <a:latin typeface="Times New Roman"/>
                <a:cs typeface="Times New Roman"/>
              </a:rPr>
              <a:t>восходят </a:t>
            </a:r>
            <a:r>
              <a:rPr sz="1400" spc="-5" dirty="0">
                <a:latin typeface="Times New Roman"/>
                <a:cs typeface="Times New Roman"/>
              </a:rPr>
              <a:t>к  латинским числовкам. </a:t>
            </a:r>
            <a:r>
              <a:rPr sz="1400" spc="-15" dirty="0">
                <a:latin typeface="Times New Roman"/>
                <a:cs typeface="Times New Roman"/>
              </a:rPr>
              <a:t>Некоторые </a:t>
            </a:r>
            <a:r>
              <a:rPr sz="1400" spc="-5" dirty="0">
                <a:latin typeface="Times New Roman"/>
                <a:cs typeface="Times New Roman"/>
              </a:rPr>
              <a:t>даже </a:t>
            </a:r>
            <a:r>
              <a:rPr sz="1400" spc="-20" dirty="0">
                <a:latin typeface="Times New Roman"/>
                <a:cs typeface="Times New Roman"/>
              </a:rPr>
              <a:t>полагают,  </a:t>
            </a:r>
            <a:r>
              <a:rPr sz="1400" spc="-10" dirty="0">
                <a:latin typeface="Times New Roman"/>
                <a:cs typeface="Times New Roman"/>
              </a:rPr>
              <a:t>что </a:t>
            </a:r>
            <a:r>
              <a:rPr sz="1400" spc="-15" dirty="0">
                <a:latin typeface="Times New Roman"/>
                <a:cs typeface="Times New Roman"/>
              </a:rPr>
              <a:t>заумные </a:t>
            </a:r>
            <a:r>
              <a:rPr sz="1400" spc="-5" dirty="0">
                <a:latin typeface="Times New Roman"/>
                <a:cs typeface="Times New Roman"/>
              </a:rPr>
              <a:t>считалки – </a:t>
            </a:r>
            <a:r>
              <a:rPr sz="1400" spc="-10" dirty="0">
                <a:latin typeface="Times New Roman"/>
                <a:cs typeface="Times New Roman"/>
              </a:rPr>
              <a:t>это </a:t>
            </a:r>
            <a:r>
              <a:rPr sz="1400" spc="-5" dirty="0">
                <a:latin typeface="Times New Roman"/>
                <a:cs typeface="Times New Roman"/>
              </a:rPr>
              <a:t>искаженные  молитвенные </a:t>
            </a:r>
            <a:r>
              <a:rPr sz="1400" spc="-10" dirty="0">
                <a:latin typeface="Times New Roman"/>
                <a:cs typeface="Times New Roman"/>
              </a:rPr>
              <a:t>тексты </a:t>
            </a:r>
            <a:r>
              <a:rPr sz="1400" spc="-5" dirty="0">
                <a:latin typeface="Times New Roman"/>
                <a:cs typeface="Times New Roman"/>
              </a:rPr>
              <a:t>на </a:t>
            </a:r>
            <a:r>
              <a:rPr sz="1400" spc="-10" dirty="0">
                <a:latin typeface="Times New Roman"/>
                <a:cs typeface="Times New Roman"/>
              </a:rPr>
              <a:t>древнееврейском </a:t>
            </a:r>
            <a:r>
              <a:rPr sz="1400" spc="-5" dirty="0">
                <a:latin typeface="Times New Roman"/>
                <a:cs typeface="Times New Roman"/>
              </a:rPr>
              <a:t>языке.  Но, в </a:t>
            </a:r>
            <a:r>
              <a:rPr sz="1400" spc="-10" dirty="0">
                <a:latin typeface="Times New Roman"/>
                <a:cs typeface="Times New Roman"/>
              </a:rPr>
              <a:t>любом </a:t>
            </a:r>
            <a:r>
              <a:rPr sz="1400" spc="-5" dirty="0">
                <a:latin typeface="Times New Roman"/>
                <a:cs typeface="Times New Roman"/>
              </a:rPr>
              <a:t>случае, </a:t>
            </a:r>
            <a:r>
              <a:rPr sz="1400" spc="-15" dirty="0">
                <a:latin typeface="Times New Roman"/>
                <a:cs typeface="Times New Roman"/>
              </a:rPr>
              <a:t>этот </a:t>
            </a:r>
            <a:r>
              <a:rPr sz="1400" spc="-5" dirty="0">
                <a:latin typeface="Times New Roman"/>
                <a:cs typeface="Times New Roman"/>
              </a:rPr>
              <a:t>вид считалок </a:t>
            </a:r>
            <a:r>
              <a:rPr sz="1400" spc="-10" dirty="0">
                <a:latin typeface="Times New Roman"/>
                <a:cs typeface="Times New Roman"/>
              </a:rPr>
              <a:t>очень  </a:t>
            </a:r>
            <a:r>
              <a:rPr sz="1400" spc="-5" dirty="0">
                <a:latin typeface="Times New Roman"/>
                <a:cs typeface="Times New Roman"/>
              </a:rPr>
              <a:t>древний. </a:t>
            </a:r>
            <a:r>
              <a:rPr sz="1400" spc="-15" dirty="0">
                <a:latin typeface="Times New Roman"/>
                <a:cs typeface="Times New Roman"/>
              </a:rPr>
              <a:t>Кстати, </a:t>
            </a:r>
            <a:r>
              <a:rPr sz="1400" dirty="0">
                <a:latin typeface="Times New Roman"/>
                <a:cs typeface="Times New Roman"/>
              </a:rPr>
              <a:t>их </a:t>
            </a:r>
            <a:r>
              <a:rPr sz="1400" spc="-10" dirty="0">
                <a:latin typeface="Times New Roman"/>
                <a:cs typeface="Times New Roman"/>
              </a:rPr>
              <a:t>тексты </a:t>
            </a:r>
            <a:r>
              <a:rPr sz="1400" spc="-20" dirty="0">
                <a:latin typeface="Times New Roman"/>
                <a:cs typeface="Times New Roman"/>
              </a:rPr>
              <a:t>сходны </a:t>
            </a:r>
            <a:r>
              <a:rPr sz="1400" spc="-5" dirty="0">
                <a:latin typeface="Times New Roman"/>
                <a:cs typeface="Times New Roman"/>
              </a:rPr>
              <a:t>на всей  территории </a:t>
            </a:r>
            <a:r>
              <a:rPr sz="1400" spc="-10" dirty="0">
                <a:latin typeface="Times New Roman"/>
                <a:cs typeface="Times New Roman"/>
              </a:rPr>
              <a:t>многоязычной </a:t>
            </a:r>
            <a:r>
              <a:rPr sz="1400" dirty="0">
                <a:latin typeface="Times New Roman"/>
                <a:cs typeface="Times New Roman"/>
              </a:rPr>
              <a:t>Европы. </a:t>
            </a:r>
            <a:r>
              <a:rPr sz="1400" spc="-15" dirty="0">
                <a:latin typeface="Times New Roman"/>
                <a:cs typeface="Times New Roman"/>
              </a:rPr>
              <a:t>Заумные  </a:t>
            </a:r>
            <a:r>
              <a:rPr sz="1400" spc="-5" dirty="0">
                <a:latin typeface="Times New Roman"/>
                <a:cs typeface="Times New Roman"/>
              </a:rPr>
              <a:t>считалки – застывшие </a:t>
            </a:r>
            <a:r>
              <a:rPr sz="1400" spc="-10" dirty="0">
                <a:latin typeface="Times New Roman"/>
                <a:cs typeface="Times New Roman"/>
              </a:rPr>
              <a:t>осколки </a:t>
            </a:r>
            <a:r>
              <a:rPr sz="1400" spc="-5" dirty="0">
                <a:latin typeface="Times New Roman"/>
                <a:cs typeface="Times New Roman"/>
              </a:rPr>
              <a:t>древних </a:t>
            </a:r>
            <a:r>
              <a:rPr sz="1400" spc="-25" dirty="0">
                <a:latin typeface="Times New Roman"/>
                <a:cs typeface="Times New Roman"/>
              </a:rPr>
              <a:t>культур,  </a:t>
            </a:r>
            <a:r>
              <a:rPr sz="1400" spc="-15" dirty="0">
                <a:latin typeface="Times New Roman"/>
                <a:cs typeface="Times New Roman"/>
              </a:rPr>
              <a:t>формулы, </a:t>
            </a:r>
            <a:r>
              <a:rPr sz="1400" dirty="0">
                <a:latin typeface="Times New Roman"/>
                <a:cs typeface="Times New Roman"/>
              </a:rPr>
              <a:t>лишенные </a:t>
            </a:r>
            <a:r>
              <a:rPr sz="1400" spc="-20" dirty="0">
                <a:latin typeface="Times New Roman"/>
                <a:cs typeface="Times New Roman"/>
              </a:rPr>
              <a:t>всякого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смысла, </a:t>
            </a:r>
            <a:r>
              <a:rPr sz="1400" spc="-5" dirty="0">
                <a:latin typeface="Times New Roman"/>
                <a:cs typeface="Times New Roman"/>
              </a:rPr>
              <a:t>но  завораживающие </a:t>
            </a:r>
            <a:r>
              <a:rPr sz="1400" spc="-10" dirty="0">
                <a:latin typeface="Times New Roman"/>
                <a:cs typeface="Times New Roman"/>
              </a:rPr>
              <a:t>ребенка </a:t>
            </a:r>
            <a:r>
              <a:rPr sz="1400" spc="-5" dirty="0">
                <a:latin typeface="Times New Roman"/>
                <a:cs typeface="Times New Roman"/>
              </a:rPr>
              <a:t>своим </a:t>
            </a:r>
            <a:r>
              <a:rPr sz="1400" spc="-10" dirty="0">
                <a:latin typeface="Times New Roman"/>
                <a:cs typeface="Times New Roman"/>
              </a:rPr>
              <a:t>ритмом.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ru-RU" sz="1300" spc="-5" dirty="0" smtClean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sz="1400" spc="-5" dirty="0" err="1" smtClean="0">
                <a:latin typeface="Times New Roman"/>
                <a:cs typeface="Times New Roman"/>
              </a:rPr>
              <a:t>Например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endParaRPr sz="1400" dirty="0">
              <a:latin typeface="Times New Roman"/>
              <a:cs typeface="Times New Roman"/>
            </a:endParaRPr>
          </a:p>
          <a:p>
            <a:pPr marL="12700" marR="2465070" algn="ctr">
              <a:lnSpc>
                <a:spcPct val="100000"/>
              </a:lnSpc>
            </a:pPr>
            <a:r>
              <a:rPr sz="1300" i="1" spc="-5" dirty="0" err="1" smtClean="0">
                <a:latin typeface="Times New Roman"/>
                <a:cs typeface="Times New Roman"/>
              </a:rPr>
              <a:t>Атки-патки</a:t>
            </a:r>
            <a:r>
              <a:rPr sz="1300" i="1" spc="-25" dirty="0" smtClean="0">
                <a:latin typeface="Times New Roman"/>
                <a:cs typeface="Times New Roman"/>
              </a:rPr>
              <a:t> </a:t>
            </a:r>
            <a:r>
              <a:rPr sz="1300" i="1" spc="-5" dirty="0">
                <a:latin typeface="Times New Roman"/>
                <a:cs typeface="Times New Roman"/>
              </a:rPr>
              <a:t>чуткиме,  </a:t>
            </a:r>
            <a:r>
              <a:rPr sz="1300" i="1" spc="-20" dirty="0">
                <a:latin typeface="Times New Roman"/>
                <a:cs typeface="Times New Roman"/>
              </a:rPr>
              <a:t>Аболь-фоболь </a:t>
            </a:r>
            <a:r>
              <a:rPr sz="1300" i="1" spc="-10" dirty="0">
                <a:latin typeface="Times New Roman"/>
                <a:cs typeface="Times New Roman"/>
              </a:rPr>
              <a:t>доменэ,  </a:t>
            </a:r>
            <a:r>
              <a:rPr sz="1300" i="1" spc="-5" dirty="0">
                <a:latin typeface="Times New Roman"/>
                <a:cs typeface="Times New Roman"/>
              </a:rPr>
              <a:t>Ики-пики</a:t>
            </a:r>
            <a:endParaRPr sz="1300" dirty="0">
              <a:latin typeface="Times New Roman"/>
              <a:cs typeface="Times New Roman"/>
            </a:endParaRPr>
          </a:p>
          <a:p>
            <a:pPr marL="12700" marR="3206115" algn="ctr">
              <a:lnSpc>
                <a:spcPct val="100000"/>
              </a:lnSpc>
            </a:pPr>
            <a:r>
              <a:rPr sz="1300" i="1" spc="-50" dirty="0">
                <a:latin typeface="Times New Roman"/>
                <a:cs typeface="Times New Roman"/>
              </a:rPr>
              <a:t>Г</a:t>
            </a:r>
            <a:r>
              <a:rPr sz="1300" i="1" spc="-5" dirty="0">
                <a:latin typeface="Times New Roman"/>
                <a:cs typeface="Times New Roman"/>
              </a:rPr>
              <a:t>раматыки  Кноп!</a:t>
            </a:r>
            <a:endParaRPr sz="130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sz="1300" i="1" spc="-5" dirty="0">
                <a:latin typeface="Times New Roman"/>
                <a:cs typeface="Times New Roman"/>
              </a:rPr>
              <a:t>***</a:t>
            </a:r>
            <a:endParaRPr sz="1300" dirty="0">
              <a:latin typeface="Times New Roman"/>
              <a:cs typeface="Times New Roman"/>
            </a:endParaRPr>
          </a:p>
          <a:p>
            <a:pPr marL="12700" marR="2486660" algn="ctr">
              <a:lnSpc>
                <a:spcPct val="100000"/>
              </a:lnSpc>
            </a:pPr>
            <a:r>
              <a:rPr sz="1300" i="1" spc="-5" dirty="0">
                <a:latin typeface="Times New Roman"/>
                <a:cs typeface="Times New Roman"/>
              </a:rPr>
              <a:t>Анки-дранки </a:t>
            </a:r>
            <a:r>
              <a:rPr sz="1300" i="1" spc="-10" dirty="0">
                <a:latin typeface="Times New Roman"/>
                <a:cs typeface="Times New Roman"/>
              </a:rPr>
              <a:t>дру </a:t>
            </a:r>
            <a:r>
              <a:rPr sz="1300" i="1" spc="-25" dirty="0">
                <a:latin typeface="Times New Roman"/>
                <a:cs typeface="Times New Roman"/>
              </a:rPr>
              <a:t>едру,  </a:t>
            </a:r>
            <a:r>
              <a:rPr sz="1300" i="1" spc="-10" dirty="0">
                <a:latin typeface="Times New Roman"/>
                <a:cs typeface="Times New Roman"/>
              </a:rPr>
              <a:t>Чебер-фебер </a:t>
            </a:r>
            <a:r>
              <a:rPr sz="1300" i="1" spc="-25" dirty="0">
                <a:latin typeface="Times New Roman"/>
                <a:cs typeface="Times New Roman"/>
              </a:rPr>
              <a:t>фу ерфу,  </a:t>
            </a:r>
            <a:r>
              <a:rPr sz="1300" i="1" spc="-5" dirty="0">
                <a:latin typeface="Times New Roman"/>
                <a:cs typeface="Times New Roman"/>
              </a:rPr>
              <a:t>Ан дан, дугестан,  </a:t>
            </a:r>
            <a:r>
              <a:rPr sz="1300" i="1" spc="-10" dirty="0">
                <a:latin typeface="Times New Roman"/>
                <a:cs typeface="Times New Roman"/>
              </a:rPr>
              <a:t>Уда </a:t>
            </a:r>
            <a:r>
              <a:rPr sz="1300" i="1" spc="-5" dirty="0">
                <a:latin typeface="Times New Roman"/>
                <a:cs typeface="Times New Roman"/>
              </a:rPr>
              <a:t>вида, уда</a:t>
            </a:r>
            <a:r>
              <a:rPr sz="1300" i="1" spc="-55" dirty="0">
                <a:latin typeface="Times New Roman"/>
                <a:cs typeface="Times New Roman"/>
              </a:rPr>
              <a:t> </a:t>
            </a:r>
            <a:r>
              <a:rPr sz="1300" i="1" spc="-10" dirty="0">
                <a:latin typeface="Times New Roman"/>
                <a:cs typeface="Times New Roman"/>
              </a:rPr>
              <a:t>кан.</a:t>
            </a:r>
            <a:endParaRPr sz="1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914" y="470535"/>
            <a:ext cx="3653790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2050"/>
              </a:lnSpc>
            </a:pPr>
            <a:r>
              <a:rPr sz="1900" spc="-5" dirty="0">
                <a:solidFill>
                  <a:schemeClr val="accent1"/>
                </a:solidFill>
              </a:rPr>
              <a:t>Старинные и</a:t>
            </a:r>
            <a:r>
              <a:rPr sz="1900" spc="-100" dirty="0">
                <a:solidFill>
                  <a:schemeClr val="accent1"/>
                </a:solidFill>
              </a:rPr>
              <a:t> </a:t>
            </a:r>
            <a:r>
              <a:rPr sz="1900" spc="-5" dirty="0">
                <a:solidFill>
                  <a:schemeClr val="accent1"/>
                </a:solidFill>
              </a:rPr>
              <a:t>современные  </a:t>
            </a:r>
            <a:r>
              <a:rPr sz="1900" i="1" spc="-10" dirty="0">
                <a:solidFill>
                  <a:schemeClr val="accent1"/>
                </a:solidFill>
              </a:rPr>
              <a:t>русские детские  </a:t>
            </a:r>
            <a:r>
              <a:rPr sz="1900" i="1" spc="-5" dirty="0">
                <a:solidFill>
                  <a:schemeClr val="accent1"/>
                </a:solidFill>
              </a:rPr>
              <a:t>сюжетные</a:t>
            </a:r>
            <a:r>
              <a:rPr sz="1900" i="1" spc="-85" dirty="0">
                <a:solidFill>
                  <a:schemeClr val="accent1"/>
                </a:solidFill>
              </a:rPr>
              <a:t> </a:t>
            </a:r>
            <a:r>
              <a:rPr sz="1900" i="1" spc="-5" dirty="0">
                <a:solidFill>
                  <a:schemeClr val="accent1"/>
                </a:solidFill>
              </a:rPr>
              <a:t>считалки</a:t>
            </a:r>
            <a:endParaRPr sz="1900" dirty="0">
              <a:solidFill>
                <a:schemeClr val="accent1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xfrm>
            <a:off x="457200" y="1577340"/>
            <a:ext cx="3977640" cy="6445354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841500" marR="5080" lvl="4" indent="0" algn="just">
              <a:lnSpc>
                <a:spcPct val="89700"/>
              </a:lnSpc>
              <a:spcBef>
                <a:spcPts val="160"/>
              </a:spcBef>
              <a:buNone/>
            </a:pPr>
            <a:endParaRPr lang="ru-RU" i="1" dirty="0" smtClean="0">
              <a:latin typeface="Times New Roman"/>
              <a:cs typeface="Times New Roman"/>
            </a:endParaRPr>
          </a:p>
          <a:p>
            <a:pPr marL="355600" marR="5080" indent="0" algn="just">
              <a:lnSpc>
                <a:spcPct val="90000"/>
              </a:lnSpc>
              <a:spcBef>
                <a:spcPts val="155"/>
              </a:spcBef>
              <a:buNone/>
            </a:pPr>
            <a:r>
              <a:rPr lang="ru-RU" sz="1300" spc="-10" dirty="0">
                <a:latin typeface="Times New Roman"/>
                <a:cs typeface="Times New Roman"/>
              </a:rPr>
              <a:t>Сюжетные </a:t>
            </a:r>
            <a:r>
              <a:rPr lang="ru-RU" sz="1300" spc="-5" dirty="0">
                <a:latin typeface="Times New Roman"/>
                <a:cs typeface="Times New Roman"/>
              </a:rPr>
              <a:t>считалки – </a:t>
            </a:r>
            <a:r>
              <a:rPr lang="ru-RU" sz="1300" dirty="0">
                <a:latin typeface="Times New Roman"/>
                <a:cs typeface="Times New Roman"/>
              </a:rPr>
              <a:t>основная </a:t>
            </a:r>
            <a:r>
              <a:rPr lang="ru-RU" sz="1300" spc="-5" dirty="0">
                <a:latin typeface="Times New Roman"/>
                <a:cs typeface="Times New Roman"/>
              </a:rPr>
              <a:t>группа  детских считалок. Очень </a:t>
            </a:r>
            <a:r>
              <a:rPr lang="ru-RU" sz="1300" spc="-10" dirty="0">
                <a:latin typeface="Times New Roman"/>
                <a:cs typeface="Times New Roman"/>
              </a:rPr>
              <a:t>сложно </a:t>
            </a:r>
            <a:r>
              <a:rPr lang="ru-RU" sz="1300" spc="-5" dirty="0">
                <a:latin typeface="Times New Roman"/>
                <a:cs typeface="Times New Roman"/>
              </a:rPr>
              <a:t>определить время  создания </a:t>
            </a:r>
            <a:r>
              <a:rPr lang="ru-RU" sz="1300" spc="-15" dirty="0">
                <a:latin typeface="Times New Roman"/>
                <a:cs typeface="Times New Roman"/>
              </a:rPr>
              <a:t>того </a:t>
            </a:r>
            <a:r>
              <a:rPr lang="ru-RU" sz="1300" spc="-5" dirty="0">
                <a:latin typeface="Times New Roman"/>
                <a:cs typeface="Times New Roman"/>
              </a:rPr>
              <a:t>или </a:t>
            </a:r>
            <a:r>
              <a:rPr lang="ru-RU" sz="1300" spc="-15" dirty="0">
                <a:latin typeface="Times New Roman"/>
                <a:cs typeface="Times New Roman"/>
              </a:rPr>
              <a:t>другого </a:t>
            </a:r>
            <a:r>
              <a:rPr lang="ru-RU" sz="1300" spc="-10" dirty="0">
                <a:latin typeface="Times New Roman"/>
                <a:cs typeface="Times New Roman"/>
              </a:rPr>
              <a:t>текста, </a:t>
            </a:r>
            <a:r>
              <a:rPr lang="ru-RU" sz="1300" dirty="0">
                <a:latin typeface="Times New Roman"/>
                <a:cs typeface="Times New Roman"/>
              </a:rPr>
              <a:t>понять, </a:t>
            </a:r>
            <a:r>
              <a:rPr lang="ru-RU" sz="1300" spc="-10" dirty="0">
                <a:latin typeface="Times New Roman"/>
                <a:cs typeface="Times New Roman"/>
              </a:rPr>
              <a:t>какие  </a:t>
            </a:r>
            <a:r>
              <a:rPr lang="ru-RU" sz="1300" spc="-5" dirty="0">
                <a:latin typeface="Times New Roman"/>
                <a:cs typeface="Times New Roman"/>
              </a:rPr>
              <a:t>пришли к </a:t>
            </a:r>
            <a:r>
              <a:rPr lang="ru-RU" sz="1300" dirty="0">
                <a:latin typeface="Times New Roman"/>
                <a:cs typeface="Times New Roman"/>
              </a:rPr>
              <a:t>нам </a:t>
            </a:r>
            <a:r>
              <a:rPr lang="ru-RU" sz="1300" spc="-5" dirty="0">
                <a:latin typeface="Times New Roman"/>
                <a:cs typeface="Times New Roman"/>
              </a:rPr>
              <a:t>из седой старины, а </a:t>
            </a:r>
            <a:r>
              <a:rPr lang="ru-RU" sz="1300" spc="-10" dirty="0">
                <a:latin typeface="Times New Roman"/>
                <a:cs typeface="Times New Roman"/>
              </a:rPr>
              <a:t>какие </a:t>
            </a:r>
            <a:r>
              <a:rPr lang="ru-RU" sz="1300" spc="-5" dirty="0">
                <a:latin typeface="Times New Roman"/>
                <a:cs typeface="Times New Roman"/>
              </a:rPr>
              <a:t>появились  совсем недавно. </a:t>
            </a:r>
            <a:r>
              <a:rPr lang="ru-RU" sz="1300" spc="-10" dirty="0">
                <a:latin typeface="Times New Roman"/>
                <a:cs typeface="Times New Roman"/>
              </a:rPr>
              <a:t>Ведь </a:t>
            </a:r>
            <a:r>
              <a:rPr lang="ru-RU" sz="1300" spc="-5" dirty="0">
                <a:latin typeface="Times New Roman"/>
                <a:cs typeface="Times New Roman"/>
              </a:rPr>
              <a:t>считалки постоянно  изменяются, впитывают новые слова и </a:t>
            </a:r>
            <a:r>
              <a:rPr lang="ru-RU" sz="1300" dirty="0">
                <a:latin typeface="Times New Roman"/>
                <a:cs typeface="Times New Roman"/>
              </a:rPr>
              <a:t>реалии  </a:t>
            </a:r>
            <a:r>
              <a:rPr lang="ru-RU" sz="1300" spc="-10" dirty="0">
                <a:latin typeface="Times New Roman"/>
                <a:cs typeface="Times New Roman"/>
              </a:rPr>
              <a:t>окружающего </a:t>
            </a:r>
            <a:r>
              <a:rPr lang="ru-RU" sz="1300" spc="-5" dirty="0">
                <a:latin typeface="Times New Roman"/>
                <a:cs typeface="Times New Roman"/>
              </a:rPr>
              <a:t>мира. </a:t>
            </a:r>
            <a:r>
              <a:rPr lang="ru-RU" sz="1300" spc="-35" dirty="0">
                <a:latin typeface="Times New Roman"/>
                <a:cs typeface="Times New Roman"/>
              </a:rPr>
              <a:t>Вот, </a:t>
            </a:r>
            <a:r>
              <a:rPr lang="ru-RU" sz="1300" spc="-5" dirty="0">
                <a:latin typeface="Times New Roman"/>
                <a:cs typeface="Times New Roman"/>
              </a:rPr>
              <a:t>например, такая, </a:t>
            </a:r>
            <a:r>
              <a:rPr lang="ru-RU" sz="1300" spc="-10" dirty="0">
                <a:latin typeface="Times New Roman"/>
                <a:cs typeface="Times New Roman"/>
              </a:rPr>
              <a:t>довольно  </a:t>
            </a:r>
            <a:r>
              <a:rPr lang="ru-RU" sz="1300" spc="-5" dirty="0">
                <a:latin typeface="Times New Roman"/>
                <a:cs typeface="Times New Roman"/>
              </a:rPr>
              <a:t>старая считалка, «Ехал Ваня на </a:t>
            </a:r>
            <a:r>
              <a:rPr lang="ru-RU" sz="1300" spc="-10" dirty="0">
                <a:latin typeface="Times New Roman"/>
                <a:cs typeface="Times New Roman"/>
              </a:rPr>
              <a:t>тележке…» </a:t>
            </a:r>
            <a:r>
              <a:rPr lang="ru-RU" sz="1300" spc="-5" dirty="0">
                <a:latin typeface="Times New Roman"/>
                <a:cs typeface="Times New Roman"/>
              </a:rPr>
              <a:t>обрела  </a:t>
            </a:r>
            <a:r>
              <a:rPr lang="ru-RU" sz="1300" spc="-15" dirty="0">
                <a:latin typeface="Times New Roman"/>
                <a:cs typeface="Times New Roman"/>
              </a:rPr>
              <a:t>нового </a:t>
            </a:r>
            <a:r>
              <a:rPr lang="ru-RU" sz="1300" spc="-20" dirty="0">
                <a:latin typeface="Times New Roman"/>
                <a:cs typeface="Times New Roman"/>
              </a:rPr>
              <a:t>«главного</a:t>
            </a:r>
            <a:r>
              <a:rPr lang="ru-RU" sz="1300" spc="40" dirty="0">
                <a:latin typeface="Times New Roman"/>
                <a:cs typeface="Times New Roman"/>
              </a:rPr>
              <a:t> </a:t>
            </a:r>
            <a:r>
              <a:rPr lang="ru-RU" sz="1300" spc="-10" dirty="0">
                <a:latin typeface="Times New Roman"/>
                <a:cs typeface="Times New Roman"/>
              </a:rPr>
              <a:t>героя»:</a:t>
            </a:r>
            <a:endParaRPr lang="ru-RU" sz="1300" dirty="0">
              <a:latin typeface="Times New Roman"/>
              <a:cs typeface="Times New Roman"/>
            </a:endParaRPr>
          </a:p>
          <a:p>
            <a:pPr marL="12700" marR="2270760" algn="just">
              <a:lnSpc>
                <a:spcPct val="110000"/>
              </a:lnSpc>
            </a:pPr>
            <a:r>
              <a:rPr lang="ru-RU" sz="1300" i="1" spc="-10" dirty="0">
                <a:latin typeface="Times New Roman"/>
                <a:cs typeface="Times New Roman"/>
              </a:rPr>
              <a:t>Ехал </a:t>
            </a:r>
            <a:r>
              <a:rPr lang="ru-RU" sz="1300" i="1" spc="-5" dirty="0" err="1">
                <a:latin typeface="Times New Roman"/>
                <a:cs typeface="Times New Roman"/>
              </a:rPr>
              <a:t>Лунтик</a:t>
            </a:r>
            <a:r>
              <a:rPr lang="ru-RU" sz="1300" i="1" spc="-5" dirty="0">
                <a:latin typeface="Times New Roman"/>
                <a:cs typeface="Times New Roman"/>
              </a:rPr>
              <a:t> на </a:t>
            </a:r>
            <a:r>
              <a:rPr lang="ru-RU" sz="1300" i="1" spc="-15" dirty="0">
                <a:latin typeface="Times New Roman"/>
                <a:cs typeface="Times New Roman"/>
              </a:rPr>
              <a:t>тележке, </a:t>
            </a:r>
            <a:r>
              <a:rPr lang="ru-RU" sz="1300" i="1" spc="-15" dirty="0" smtClean="0">
                <a:latin typeface="Times New Roman"/>
                <a:cs typeface="Times New Roman"/>
              </a:rPr>
              <a:t> </a:t>
            </a:r>
            <a:r>
              <a:rPr lang="ru-RU" sz="1300" i="1" spc="-15" dirty="0">
                <a:latin typeface="Times New Roman"/>
                <a:cs typeface="Times New Roman"/>
              </a:rPr>
              <a:t>Раздавал </a:t>
            </a:r>
            <a:r>
              <a:rPr lang="ru-RU" sz="1300" i="1" spc="-5" dirty="0">
                <a:latin typeface="Times New Roman"/>
                <a:cs typeface="Times New Roman"/>
              </a:rPr>
              <a:t>он </a:t>
            </a:r>
            <a:r>
              <a:rPr lang="ru-RU" sz="1300" i="1" spc="-20" dirty="0">
                <a:latin typeface="Times New Roman"/>
                <a:cs typeface="Times New Roman"/>
              </a:rPr>
              <a:t>всем </a:t>
            </a:r>
            <a:r>
              <a:rPr lang="ru-RU" sz="1300" i="1" spc="-5" dirty="0">
                <a:latin typeface="Times New Roman"/>
                <a:cs typeface="Times New Roman"/>
              </a:rPr>
              <a:t>орешки,  </a:t>
            </a:r>
            <a:r>
              <a:rPr lang="ru-RU" sz="1300" i="1" spc="-30" dirty="0">
                <a:latin typeface="Times New Roman"/>
                <a:cs typeface="Times New Roman"/>
              </a:rPr>
              <a:t>Кому </a:t>
            </a:r>
            <a:r>
              <a:rPr lang="ru-RU" sz="1300" i="1" spc="-10" dirty="0">
                <a:latin typeface="Times New Roman"/>
                <a:cs typeface="Times New Roman"/>
              </a:rPr>
              <a:t>два, </a:t>
            </a:r>
            <a:r>
              <a:rPr lang="ru-RU" sz="1300" i="1" spc="-30" dirty="0">
                <a:latin typeface="Times New Roman"/>
                <a:cs typeface="Times New Roman"/>
              </a:rPr>
              <a:t>кому</a:t>
            </a:r>
            <a:r>
              <a:rPr lang="ru-RU" sz="1300" i="1" spc="-25" dirty="0">
                <a:latin typeface="Times New Roman"/>
                <a:cs typeface="Times New Roman"/>
              </a:rPr>
              <a:t> </a:t>
            </a:r>
            <a:r>
              <a:rPr lang="ru-RU" sz="1300" i="1" spc="-5" dirty="0" smtClean="0">
                <a:latin typeface="Times New Roman"/>
                <a:cs typeface="Times New Roman"/>
              </a:rPr>
              <a:t>три,</a:t>
            </a:r>
            <a:r>
              <a:rPr lang="ru-RU" sz="1300" dirty="0">
                <a:latin typeface="Times New Roman"/>
                <a:cs typeface="Times New Roman"/>
              </a:rPr>
              <a:t> </a:t>
            </a:r>
            <a:r>
              <a:rPr lang="ru-RU" sz="1300" i="1" spc="-15" dirty="0" smtClean="0">
                <a:latin typeface="Times New Roman"/>
                <a:cs typeface="Times New Roman"/>
              </a:rPr>
              <a:t>Выходи </a:t>
            </a:r>
            <a:r>
              <a:rPr lang="ru-RU" sz="1300" i="1" spc="-5" dirty="0">
                <a:latin typeface="Times New Roman"/>
                <a:cs typeface="Times New Roman"/>
              </a:rPr>
              <a:t>из круга</a:t>
            </a:r>
            <a:r>
              <a:rPr lang="ru-RU" sz="1300" i="1" spc="-30" dirty="0">
                <a:latin typeface="Times New Roman"/>
                <a:cs typeface="Times New Roman"/>
              </a:rPr>
              <a:t> </a:t>
            </a:r>
            <a:r>
              <a:rPr lang="ru-RU" sz="1300" i="1" spc="-5" dirty="0">
                <a:latin typeface="Times New Roman"/>
                <a:cs typeface="Times New Roman"/>
              </a:rPr>
              <a:t>ты!</a:t>
            </a:r>
            <a:endParaRPr lang="ru-RU" sz="1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lang="ru-RU" sz="1300" i="1" spc="-5" dirty="0">
                <a:latin typeface="Times New Roman"/>
                <a:cs typeface="Times New Roman"/>
              </a:rPr>
              <a:t>***</a:t>
            </a:r>
            <a:endParaRPr lang="ru-RU" sz="1300" dirty="0">
              <a:latin typeface="Times New Roman"/>
              <a:cs typeface="Times New Roman"/>
            </a:endParaRPr>
          </a:p>
          <a:p>
            <a:pPr marL="12700" marR="1917700">
              <a:lnSpc>
                <a:spcPct val="110000"/>
              </a:lnSpc>
            </a:pPr>
            <a:r>
              <a:rPr lang="ru-RU" sz="1300" i="1" spc="-20" dirty="0">
                <a:latin typeface="Times New Roman"/>
                <a:cs typeface="Times New Roman"/>
              </a:rPr>
              <a:t>Дом </a:t>
            </a:r>
            <a:r>
              <a:rPr lang="ru-RU" sz="1300" i="1" spc="-10" dirty="0">
                <a:latin typeface="Times New Roman"/>
                <a:cs typeface="Times New Roman"/>
              </a:rPr>
              <a:t>высокий, трехэтажный,  </a:t>
            </a:r>
            <a:r>
              <a:rPr lang="ru-RU" sz="1300" i="1" spc="-5" dirty="0">
                <a:latin typeface="Times New Roman"/>
                <a:cs typeface="Times New Roman"/>
              </a:rPr>
              <a:t>На </a:t>
            </a:r>
            <a:r>
              <a:rPr lang="ru-RU" sz="1300" i="1" spc="-10" dirty="0">
                <a:latin typeface="Times New Roman"/>
                <a:cs typeface="Times New Roman"/>
              </a:rPr>
              <a:t>верху </a:t>
            </a:r>
            <a:r>
              <a:rPr lang="ru-RU" sz="1300" i="1" spc="-5" dirty="0">
                <a:latin typeface="Times New Roman"/>
                <a:cs typeface="Times New Roman"/>
              </a:rPr>
              <a:t>свисток</a:t>
            </a:r>
            <a:r>
              <a:rPr lang="ru-RU" sz="1300" i="1" spc="-35" dirty="0">
                <a:latin typeface="Times New Roman"/>
                <a:cs typeface="Times New Roman"/>
              </a:rPr>
              <a:t> </a:t>
            </a:r>
            <a:r>
              <a:rPr lang="ru-RU" sz="1300" i="1" spc="-5" dirty="0">
                <a:latin typeface="Times New Roman"/>
                <a:cs typeface="Times New Roman"/>
              </a:rPr>
              <a:t>протяжный.  Как </a:t>
            </a:r>
            <a:r>
              <a:rPr lang="ru-RU" sz="1300" i="1" dirty="0">
                <a:latin typeface="Times New Roman"/>
                <a:cs typeface="Times New Roman"/>
              </a:rPr>
              <a:t>засвищет,</a:t>
            </a:r>
            <a:r>
              <a:rPr lang="ru-RU" sz="1300" i="1" spc="-50" dirty="0">
                <a:latin typeface="Times New Roman"/>
                <a:cs typeface="Times New Roman"/>
              </a:rPr>
              <a:t> </a:t>
            </a:r>
            <a:r>
              <a:rPr lang="ru-RU" sz="1300" i="1" dirty="0" smtClean="0">
                <a:latin typeface="Times New Roman"/>
                <a:cs typeface="Times New Roman"/>
              </a:rPr>
              <a:t>заорет,</a:t>
            </a:r>
            <a:r>
              <a:rPr lang="ru-RU" sz="1300" dirty="0">
                <a:latin typeface="Times New Roman"/>
                <a:cs typeface="Times New Roman"/>
              </a:rPr>
              <a:t> </a:t>
            </a:r>
            <a:r>
              <a:rPr lang="ru-RU" sz="1300" i="1" spc="-10" dirty="0" smtClean="0">
                <a:latin typeface="Times New Roman"/>
                <a:cs typeface="Times New Roman"/>
              </a:rPr>
              <a:t>Всех </a:t>
            </a:r>
            <a:r>
              <a:rPr lang="ru-RU" sz="1300" i="1" spc="-5" dirty="0">
                <a:latin typeface="Times New Roman"/>
                <a:cs typeface="Times New Roman"/>
              </a:rPr>
              <a:t>на фабрику</a:t>
            </a:r>
            <a:r>
              <a:rPr lang="ru-RU" sz="1300" i="1" spc="-40" dirty="0">
                <a:latin typeface="Times New Roman"/>
                <a:cs typeface="Times New Roman"/>
              </a:rPr>
              <a:t> </a:t>
            </a:r>
            <a:r>
              <a:rPr lang="ru-RU" sz="1300" i="1" spc="-10" dirty="0">
                <a:latin typeface="Times New Roman"/>
                <a:cs typeface="Times New Roman"/>
              </a:rPr>
              <a:t>зовет.</a:t>
            </a:r>
            <a:endParaRPr lang="ru-RU" sz="1300" dirty="0">
              <a:latin typeface="Times New Roman"/>
              <a:cs typeface="Times New Roman"/>
            </a:endParaRPr>
          </a:p>
          <a:p>
            <a:pPr marL="1841500" marR="5080" lvl="4" indent="0" algn="just">
              <a:lnSpc>
                <a:spcPct val="89700"/>
              </a:lnSpc>
              <a:spcBef>
                <a:spcPts val="160"/>
              </a:spcBef>
              <a:buNone/>
            </a:pPr>
            <a:endParaRPr lang="ru-RU" i="1" dirty="0">
              <a:latin typeface="Times New Roman"/>
              <a:cs typeface="Times New Roman"/>
            </a:endParaRPr>
          </a:p>
          <a:p>
            <a:pPr marL="1841500" marR="5080" lvl="4" indent="0" algn="just">
              <a:lnSpc>
                <a:spcPct val="89700"/>
              </a:lnSpc>
              <a:spcBef>
                <a:spcPts val="160"/>
              </a:spcBef>
              <a:buNone/>
            </a:pPr>
            <a:endParaRPr lang="ru-RU" i="1" dirty="0" smtClean="0">
              <a:latin typeface="Times New Roman"/>
              <a:cs typeface="Times New Roman"/>
            </a:endParaRPr>
          </a:p>
          <a:p>
            <a:pPr marL="1841500" marR="5080" lvl="4" indent="0" algn="just">
              <a:lnSpc>
                <a:spcPct val="89700"/>
              </a:lnSpc>
              <a:spcBef>
                <a:spcPts val="160"/>
              </a:spcBef>
              <a:buNone/>
            </a:pPr>
            <a:endParaRPr lang="ru-RU" i="1" dirty="0">
              <a:latin typeface="Times New Roman"/>
              <a:cs typeface="Times New Roman"/>
            </a:endParaRPr>
          </a:p>
          <a:p>
            <a:pPr marL="1841500" marR="5080" lvl="4" indent="0" algn="just">
              <a:lnSpc>
                <a:spcPct val="89700"/>
              </a:lnSpc>
              <a:spcBef>
                <a:spcPts val="160"/>
              </a:spcBef>
              <a:buNone/>
            </a:pPr>
            <a:endParaRPr lang="ru-RU" i="1" dirty="0" smtClean="0">
              <a:latin typeface="Times New Roman"/>
              <a:cs typeface="Times New Roman"/>
            </a:endParaRPr>
          </a:p>
          <a:p>
            <a:pPr marL="1841500" marR="5080" lvl="4" indent="0" algn="just">
              <a:lnSpc>
                <a:spcPct val="89700"/>
              </a:lnSpc>
              <a:spcBef>
                <a:spcPts val="160"/>
              </a:spcBef>
              <a:buNone/>
            </a:pPr>
            <a:endParaRPr lang="ru-RU" i="1" dirty="0">
              <a:latin typeface="Times New Roman"/>
              <a:cs typeface="Times New Roman"/>
            </a:endParaRPr>
          </a:p>
          <a:p>
            <a:pPr marL="1841500" marR="5080" lvl="4" indent="0" algn="just">
              <a:lnSpc>
                <a:spcPct val="89700"/>
              </a:lnSpc>
              <a:spcBef>
                <a:spcPts val="160"/>
              </a:spcBef>
              <a:buNone/>
            </a:pPr>
            <a:endParaRPr lang="ru-RU" i="1" dirty="0" smtClean="0">
              <a:latin typeface="Times New Roman"/>
              <a:cs typeface="Times New Roman"/>
            </a:endParaRPr>
          </a:p>
          <a:p>
            <a:pPr marL="1841500" marR="5080" lvl="4" indent="0" algn="just">
              <a:lnSpc>
                <a:spcPct val="89700"/>
              </a:lnSpc>
              <a:spcBef>
                <a:spcPts val="160"/>
              </a:spcBef>
              <a:buNone/>
            </a:pPr>
            <a:endParaRPr lang="ru-RU" i="1" dirty="0">
              <a:latin typeface="Times New Roman"/>
              <a:cs typeface="Times New Roman"/>
            </a:endParaRPr>
          </a:p>
          <a:p>
            <a:pPr marL="1841500" marR="5080" lvl="4" indent="0" algn="just">
              <a:lnSpc>
                <a:spcPct val="89700"/>
              </a:lnSpc>
              <a:spcBef>
                <a:spcPts val="160"/>
              </a:spcBef>
              <a:buNone/>
            </a:pPr>
            <a:endParaRPr lang="ru-RU" i="1" dirty="0" smtClean="0">
              <a:latin typeface="Times New Roman"/>
              <a:cs typeface="Times New Roman"/>
            </a:endParaRPr>
          </a:p>
          <a:p>
            <a:pPr marL="1841500" marR="5080" lvl="4" indent="0" algn="just">
              <a:lnSpc>
                <a:spcPct val="89700"/>
              </a:lnSpc>
              <a:spcBef>
                <a:spcPts val="160"/>
              </a:spcBef>
              <a:buNone/>
            </a:pPr>
            <a:endParaRPr lang="ru-RU" i="1" dirty="0">
              <a:latin typeface="Times New Roman"/>
              <a:cs typeface="Times New Roman"/>
            </a:endParaRPr>
          </a:p>
          <a:p>
            <a:pPr marL="1841500" marR="5080" lvl="4" indent="0" algn="just">
              <a:lnSpc>
                <a:spcPct val="89700"/>
              </a:lnSpc>
              <a:spcBef>
                <a:spcPts val="160"/>
              </a:spcBef>
              <a:buNone/>
            </a:pPr>
            <a:endParaRPr i="1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5399" y="470535"/>
            <a:ext cx="2647315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165"/>
              </a:lnSpc>
            </a:pPr>
            <a:r>
              <a:rPr sz="1900" b="1" i="1" spc="-5" dirty="0">
                <a:solidFill>
                  <a:schemeClr val="accent1"/>
                </a:solidFill>
                <a:latin typeface="Bookman Old Style"/>
                <a:cs typeface="Bookman Old Style"/>
              </a:rPr>
              <a:t>Авторские</a:t>
            </a:r>
            <a:r>
              <a:rPr sz="1900" b="1" i="1" spc="-65" dirty="0">
                <a:solidFill>
                  <a:schemeClr val="accent1"/>
                </a:solidFill>
                <a:latin typeface="Bookman Old Style"/>
                <a:cs typeface="Bookman Old Style"/>
              </a:rPr>
              <a:t> </a:t>
            </a:r>
            <a:r>
              <a:rPr sz="1900" b="1" i="1" spc="-10" dirty="0">
                <a:solidFill>
                  <a:schemeClr val="accent1"/>
                </a:solidFill>
                <a:latin typeface="Bookman Old Style"/>
                <a:cs typeface="Bookman Old Style"/>
              </a:rPr>
              <a:t>детские</a:t>
            </a:r>
            <a:endParaRPr sz="1900" dirty="0">
              <a:solidFill>
                <a:schemeClr val="accent1"/>
              </a:solidFill>
              <a:latin typeface="Bookman Old Style"/>
              <a:cs typeface="Bookman Old Style"/>
            </a:endParaRPr>
          </a:p>
          <a:p>
            <a:pPr marL="12700" algn="ctr">
              <a:lnSpc>
                <a:spcPts val="2165"/>
              </a:lnSpc>
            </a:pPr>
            <a:r>
              <a:rPr sz="1900" b="1" i="1" spc="-5" dirty="0">
                <a:solidFill>
                  <a:schemeClr val="accent1"/>
                </a:solidFill>
                <a:latin typeface="Bookman Old Style"/>
                <a:cs typeface="Bookman Old Style"/>
              </a:rPr>
              <a:t>считалки</a:t>
            </a:r>
            <a:endParaRPr sz="1900" dirty="0">
              <a:solidFill>
                <a:schemeClr val="accent1"/>
              </a:solidFill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2228" y="1296415"/>
            <a:ext cx="200025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10640" algn="l"/>
              </a:tabLst>
            </a:pPr>
            <a:r>
              <a:rPr sz="1300" spc="-5" dirty="0" smtClean="0">
                <a:latin typeface="Times New Roman"/>
                <a:cs typeface="Times New Roman"/>
              </a:rPr>
              <a:t>,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1905000"/>
            <a:ext cx="28956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считалок, конечно, становились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авторские, литературные тексты  детских поэтов. Считалкой может стать  любое стихотворение, если оно не слишком  длинное и ритмичное.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детских авторских считалок:</a:t>
            </a:r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Шел по улице отряд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 мальчиков подряд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Раз,Два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Три,  Четыре,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четыре  На четыре,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четырежды четыре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еще потом четыре.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(Даниил Хармс)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262</TotalTime>
  <Words>1841</Words>
  <Application>Microsoft Office PowerPoint</Application>
  <PresentationFormat>Экран (4:3)</PresentationFormat>
  <Paragraphs>169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Легкий дым</vt:lpstr>
      <vt:lpstr>Русские народные подвижные игры</vt:lpstr>
      <vt:lpstr>Народная игра – это…</vt:lpstr>
      <vt:lpstr>Актуальность темы</vt:lpstr>
      <vt:lpstr>Цель проведения русских народных подвижных игр:</vt:lpstr>
      <vt:lpstr>Слайд 5</vt:lpstr>
      <vt:lpstr>Слайд 6</vt:lpstr>
      <vt:lpstr>Детские считалки – необходимая часть детских подвижных игр. Ведь почти всегда  нужно выбрать водящего. И сделать это нужно  честно,    без    обмана,    справедливо. </vt:lpstr>
      <vt:lpstr>Считалки-числовки –</vt:lpstr>
      <vt:lpstr>Старинные и современные  русские детские  сюжетные считалки</vt:lpstr>
      <vt:lpstr>Заклички</vt:lpstr>
      <vt:lpstr>Детские сговоры и жеребьевки для деления на команды</vt:lpstr>
      <vt:lpstr>Слайд 12</vt:lpstr>
      <vt:lpstr>Классификация русских народных подвижных игр</vt:lpstr>
      <vt:lpstr>Типология игр</vt:lpstr>
      <vt:lpstr>Условия успешного проведения  игр </vt:lpstr>
      <vt:lpstr>Методика проведения игр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подвижные игры</dc:title>
  <dc:creator>Солнышко</dc:creator>
  <cp:lastModifiedBy>Пользователь</cp:lastModifiedBy>
  <cp:revision>44</cp:revision>
  <dcterms:created xsi:type="dcterms:W3CDTF">2017-09-19T03:11:50Z</dcterms:created>
  <dcterms:modified xsi:type="dcterms:W3CDTF">2022-03-17T11:41:44Z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2016-06-06T00:00:00Z</vt:filetime>
  </property>
  <property fmtid="{D5CDD505-2E9C-101B-9397-08002B2CF9AE}" pid="3" name="Creator">
    <vt:lpwstr>convertstandard.com</vt:lpwstr>
  </property>
  <property fmtid="{D5CDD505-2E9C-101B-9397-08002B2CF9AE}" pid="4" name="LastSaved">
    <vt:filetime>2017-09-19T00:00:00Z</vt:filetime>
  </property>
</Properties>
</file>