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2" r:id="rId2"/>
    <p:sldId id="257" r:id="rId3"/>
    <p:sldId id="275" r:id="rId4"/>
    <p:sldId id="285" r:id="rId5"/>
    <p:sldId id="258" r:id="rId6"/>
    <p:sldId id="260" r:id="rId7"/>
    <p:sldId id="279" r:id="rId8"/>
    <p:sldId id="261" r:id="rId9"/>
    <p:sldId id="286" r:id="rId10"/>
    <p:sldId id="287" r:id="rId11"/>
    <p:sldId id="289" r:id="rId12"/>
    <p:sldId id="262" r:id="rId13"/>
    <p:sldId id="265" r:id="rId14"/>
    <p:sldId id="290" r:id="rId15"/>
    <p:sldId id="282" r:id="rId16"/>
    <p:sldId id="268" r:id="rId17"/>
    <p:sldId id="291" r:id="rId18"/>
    <p:sldId id="263" r:id="rId19"/>
    <p:sldId id="264" r:id="rId20"/>
    <p:sldId id="273" r:id="rId21"/>
    <p:sldId id="266" r:id="rId22"/>
    <p:sldId id="274" r:id="rId23"/>
    <p:sldId id="277" r:id="rId24"/>
    <p:sldId id="294" r:id="rId25"/>
    <p:sldId id="295" r:id="rId26"/>
    <p:sldId id="280" r:id="rId27"/>
    <p:sldId id="270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CC16548-1AF0-427F-AC07-DC46954E939D}">
          <p14:sldIdLst>
            <p14:sldId id="292"/>
            <p14:sldId id="257"/>
            <p14:sldId id="275"/>
            <p14:sldId id="285"/>
            <p14:sldId id="258"/>
            <p14:sldId id="260"/>
            <p14:sldId id="279"/>
            <p14:sldId id="261"/>
            <p14:sldId id="286"/>
            <p14:sldId id="287"/>
            <p14:sldId id="289"/>
            <p14:sldId id="262"/>
            <p14:sldId id="265"/>
            <p14:sldId id="290"/>
            <p14:sldId id="282"/>
            <p14:sldId id="268"/>
            <p14:sldId id="291"/>
            <p14:sldId id="263"/>
            <p14:sldId id="264"/>
            <p14:sldId id="273"/>
            <p14:sldId id="266"/>
            <p14:sldId id="274"/>
            <p14:sldId id="277"/>
            <p14:sldId id="294"/>
            <p14:sldId id="295"/>
            <p14:sldId id="280"/>
          </p14:sldIdLst>
        </p14:section>
        <p14:section name="Раздел без заголовка" id="{320BF6D1-9C37-4861-87E0-B0BB2EF96C7D}">
          <p14:sldIdLst>
            <p14:sldId id="270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45E"/>
    <a:srgbClr val="0070C0"/>
    <a:srgbClr val="DD6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87971" autoAdjust="0"/>
  </p:normalViewPr>
  <p:slideViewPr>
    <p:cSldViewPr>
      <p:cViewPr varScale="1">
        <p:scale>
          <a:sx n="65" d="100"/>
          <a:sy n="65" d="100"/>
        </p:scale>
        <p:origin x="1500" y="78"/>
      </p:cViewPr>
      <p:guideLst>
        <p:guide pos="288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A7043-4C5E-40FD-B310-7BB3A497916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A9B59-D61F-48A8-BEC3-ACC456D6F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56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A9B59-D61F-48A8-BEC3-ACC456D6F24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62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A9B59-D61F-48A8-BEC3-ACC456D6F24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137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A9B59-D61F-48A8-BEC3-ACC456D6F24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47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A9B59-D61F-48A8-BEC3-ACC456D6F24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9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1E50-5786-40EA-B03C-523CA1674454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0ED7-27B2-4AC5-8632-14D8F0BDE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1E50-5786-40EA-B03C-523CA1674454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0ED7-27B2-4AC5-8632-14D8F0BDE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1E50-5786-40EA-B03C-523CA1674454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0ED7-27B2-4AC5-8632-14D8F0BDE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1E50-5786-40EA-B03C-523CA1674454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0ED7-27B2-4AC5-8632-14D8F0BDE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1E50-5786-40EA-B03C-523CA1674454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0ED7-27B2-4AC5-8632-14D8F0BDE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1E50-5786-40EA-B03C-523CA1674454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0ED7-27B2-4AC5-8632-14D8F0BDE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1E50-5786-40EA-B03C-523CA1674454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0ED7-27B2-4AC5-8632-14D8F0BDE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1E50-5786-40EA-B03C-523CA1674454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0ED7-27B2-4AC5-8632-14D8F0BDE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1E50-5786-40EA-B03C-523CA1674454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0ED7-27B2-4AC5-8632-14D8F0BDE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1E50-5786-40EA-B03C-523CA1674454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0ED7-27B2-4AC5-8632-14D8F0BDE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1E50-5786-40EA-B03C-523CA1674454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0ED7-27B2-4AC5-8632-14D8F0BDE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A1E50-5786-40EA-B03C-523CA1674454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40ED7-27B2-4AC5-8632-14D8F0BDE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1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5" Type="http://schemas.openxmlformats.org/officeDocument/2006/relationships/image" Target="../media/image9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png"/><Relationship Id="rId1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ПОРТФОЛИО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5517232"/>
            <a:ext cx="5328591" cy="13407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44" y="940050"/>
            <a:ext cx="8858256" cy="13717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55" y="2284441"/>
            <a:ext cx="3030912" cy="32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4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61" y="-8979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02" y="1430108"/>
            <a:ext cx="2267994" cy="296578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400600" cy="109745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В номинации «Соло» – 1 место Кошелева Злата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0551" y="5157192"/>
            <a:ext cx="4315425" cy="144016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номинации «Соло» - 1 место Бурлаков Артём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" y="98853"/>
            <a:ext cx="2347918" cy="3321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762294"/>
            <a:ext cx="2171567" cy="30717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34" y="2061515"/>
            <a:ext cx="2242205" cy="322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</a:rPr>
              <a:t>В номинации «Дуэт» – 3 место </a:t>
            </a:r>
            <a:r>
              <a:rPr lang="ru-RU" b="1" dirty="0" smtClean="0">
                <a:solidFill>
                  <a:srgbClr val="FF0000"/>
                </a:solidFill>
              </a:rPr>
              <a:t>Кравчук Мария и Кочеткова Виолетта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4335"/>
            <a:ext cx="3156618" cy="4251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148" y="2606240"/>
            <a:ext cx="5396851" cy="42517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7" y="2492896"/>
            <a:ext cx="6321729" cy="448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0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476672"/>
            <a:ext cx="54480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МЕСТО В МУНИЦИПАЛЬНОМ ЭТАПЕ  ОБЛАСТНОГО КОНКУРСА ВИДЕО ПРЕЗЕНТАЦИЙ ДЛЯ ДЕТЕЙ ДОШКОЛЬНОГО ВОЗРАСТА НА ТЕМУ «Я И МОЁ ЗДОРОВЬЕ»</a:t>
            </a:r>
            <a:endParaRPr lang="ru-RU" sz="2800" b="1" i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06" y="2723441"/>
            <a:ext cx="2713306" cy="37935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975"/>
            <a:ext cx="3316406" cy="33024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36" y="2968975"/>
            <a:ext cx="3122764" cy="340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09357" y="0"/>
            <a:ext cx="42508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cap="all" dirty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800" cap="all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УЧАСТИЕ  В СЕМИНАРАХ,  КОНФЕРЕНЦИЯХ, форумах</a:t>
            </a:r>
            <a:endParaRPr lang="ru-RU" sz="2800" cap="all" dirty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71959"/>
              </p:ext>
            </p:extLst>
          </p:nvPr>
        </p:nvGraphicFramePr>
        <p:xfrm>
          <a:off x="539552" y="1844825"/>
          <a:ext cx="8408340" cy="277062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79886"/>
                <a:gridCol w="4365869"/>
                <a:gridCol w="1967013"/>
                <a:gridCol w="1495572"/>
              </a:tblGrid>
              <a:tr h="5760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№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Тема семинара, практикума.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Уровень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Дата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56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Форум педагоги России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</a:rPr>
                        <a:t> «Инновации в образовании» (очно)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Педагогический салон по дошкольному образованию «Музыкальное развитие дошкольников». Выступление с докладом на тему: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</a:rPr>
                        <a:t> «Развитие музыкально-ритмических навыков с помощью детского фитнеса» (очно)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Областной, г.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Пенза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Областной, г. Пенза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Ноябрь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2019г.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Октябрь 2020г.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5" descr="C:\Documents and Settings\Admin\Рабочий стол\book1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0"/>
            <a:ext cx="1446934" cy="1092026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46815"/>
            <a:ext cx="3024336" cy="20076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746815"/>
            <a:ext cx="2880320" cy="2007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172285"/>
              </p:ext>
            </p:extLst>
          </p:nvPr>
        </p:nvGraphicFramePr>
        <p:xfrm>
          <a:off x="179512" y="126716"/>
          <a:ext cx="5976664" cy="656615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12184"/>
                <a:gridCol w="3103268"/>
                <a:gridCol w="1525108"/>
                <a:gridCol w="936104"/>
              </a:tblGrid>
              <a:tr h="4701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№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Тема семинара, практикума.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Уровень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Дата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340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3.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Участие в областной научно-практической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конференции «Музыкально-ритмические движения как средство физического развития дошкольников» со статьёй на тему «Ритмическая гимнастика в физическом развитии детей раннего возраста»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Семинар – консультация «Приобщение дошкольников к народной культуре Пензенского края»(онлайн)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Участие</a:t>
                      </a:r>
                      <a:r>
                        <a:rPr lang="ru-RU" sz="16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в</a:t>
                      </a: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педагогическом калейдоскопе «Художественно- эстетическое развитие дошкольников в условия ФГОС ДО» (очно)</a:t>
                      </a:r>
                      <a:endParaRPr lang="ru-RU" sz="1600" b="1" baseline="0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Областная научно- практическая конференция «Педагогическая работа с детьми раннего возраста»(онлайн)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Областной, г. Пенза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Областной,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г. Пенза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Областной, </a:t>
                      </a:r>
                      <a:r>
                        <a:rPr lang="ru-RU" sz="1600" b="1" baseline="0" dirty="0" err="1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г.Пенза</a:t>
                      </a:r>
                      <a:endParaRPr lang="ru-RU" sz="1600" b="1" baseline="0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Областной, г. Пенза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Октябрь 2020г.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Декабрь 2020г.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Март 2021г.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Май 2021г.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94" y="692696"/>
            <a:ext cx="2394942" cy="23949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94" y="571162"/>
            <a:ext cx="2799002" cy="2857837"/>
          </a:xfrm>
          <a:prstGeom prst="rect">
            <a:avLst/>
          </a:prstGeom>
        </p:spPr>
      </p:pic>
      <p:pic>
        <p:nvPicPr>
          <p:cNvPr id="10" name="Picture 3" descr="G:\рисунки\рисунок\копии\school10-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9502" y="3645369"/>
            <a:ext cx="2654986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93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1071546"/>
            <a:ext cx="8429684" cy="5500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00000"/>
                </a:solidFill>
              </a:rPr>
              <a:t>Подбор различного типа материалов к занятиям и для оформления группы с использованием ресурсов сети интернет, офисной техники;</a:t>
            </a:r>
            <a:endParaRPr lang="ru-RU" sz="2000" dirty="0" smtClean="0">
              <a:solidFill>
                <a:srgbClr val="C0000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00000"/>
                </a:solidFill>
              </a:rPr>
              <a:t>  Оформление материалов по различным направлениям деятельности, с использованием программ </a:t>
            </a:r>
            <a:r>
              <a:rPr lang="ru-RU" sz="2000" b="1" dirty="0" err="1" smtClean="0">
                <a:solidFill>
                  <a:srgbClr val="C00000"/>
                </a:solidFill>
              </a:rPr>
              <a:t>Microsoft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O</a:t>
            </a:r>
            <a:r>
              <a:rPr lang="ru-RU" sz="2000" b="1" dirty="0" err="1" smtClean="0">
                <a:solidFill>
                  <a:srgbClr val="C00000"/>
                </a:solidFill>
              </a:rPr>
              <a:t>ffice,Word</a:t>
            </a:r>
            <a:r>
              <a:rPr lang="ru-RU" sz="2000" b="1" dirty="0" smtClean="0">
                <a:solidFill>
                  <a:srgbClr val="C00000"/>
                </a:solidFill>
              </a:rPr>
              <a:t>, </a:t>
            </a:r>
            <a:r>
              <a:rPr lang="ru-RU" sz="2000" b="1" dirty="0" err="1" smtClean="0">
                <a:solidFill>
                  <a:srgbClr val="C00000"/>
                </a:solidFill>
              </a:rPr>
              <a:t>Excel</a:t>
            </a:r>
            <a:r>
              <a:rPr lang="ru-RU" sz="2000" b="1" dirty="0" smtClean="0">
                <a:solidFill>
                  <a:srgbClr val="C00000"/>
                </a:solidFill>
              </a:rPr>
              <a:t>, в том числе при разработки планов и конспектов </a:t>
            </a:r>
            <a:r>
              <a:rPr lang="ru-RU" sz="2000" b="1" dirty="0" err="1" smtClean="0">
                <a:solidFill>
                  <a:srgbClr val="C00000"/>
                </a:solidFill>
              </a:rPr>
              <a:t>нод</a:t>
            </a:r>
            <a:r>
              <a:rPr lang="ru-RU" sz="2000" b="1" dirty="0" smtClean="0">
                <a:solidFill>
                  <a:srgbClr val="C00000"/>
                </a:solidFill>
              </a:rPr>
              <a:t>, различного вида праздников и развлечений, консультаций для родителей;</a:t>
            </a:r>
            <a:endParaRPr lang="ru-RU" sz="2000" dirty="0" smtClean="0">
              <a:solidFill>
                <a:srgbClr val="C0000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00000"/>
                </a:solidFill>
              </a:rPr>
              <a:t>  Использование </a:t>
            </a:r>
            <a:r>
              <a:rPr lang="ru-RU" sz="2000" b="1" dirty="0" err="1" smtClean="0">
                <a:solidFill>
                  <a:srgbClr val="C00000"/>
                </a:solidFill>
              </a:rPr>
              <a:t>мультимедийных</a:t>
            </a:r>
            <a:r>
              <a:rPr lang="ru-RU" sz="2000" b="1" dirty="0" smtClean="0">
                <a:solidFill>
                  <a:srgbClr val="C00000"/>
                </a:solidFill>
              </a:rPr>
              <a:t> презентаций в программе </a:t>
            </a:r>
            <a:r>
              <a:rPr lang="ru-RU" sz="2000" b="1" dirty="0" err="1" smtClean="0">
                <a:solidFill>
                  <a:srgbClr val="C00000"/>
                </a:solidFill>
              </a:rPr>
              <a:t>Microsoft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Office</a:t>
            </a:r>
            <a:r>
              <a:rPr lang="ru-RU" sz="2000" b="1" dirty="0" smtClean="0">
                <a:solidFill>
                  <a:srgbClr val="C00000"/>
                </a:solidFill>
              </a:rPr>
              <a:t> , </a:t>
            </a:r>
            <a:r>
              <a:rPr lang="ru-RU" sz="2000" b="1" dirty="0" err="1" smtClean="0">
                <a:solidFill>
                  <a:srgbClr val="C00000"/>
                </a:solidFill>
              </a:rPr>
              <a:t>РowerPoint</a:t>
            </a:r>
            <a:r>
              <a:rPr lang="ru-RU" sz="2000" b="1" dirty="0" smtClean="0">
                <a:solidFill>
                  <a:srgbClr val="C00000"/>
                </a:solidFill>
              </a:rPr>
              <a:t>  для повышения эффективности образовательных занятий с детьми;</a:t>
            </a:r>
            <a:endParaRPr lang="ru-RU" sz="2000" dirty="0" smtClean="0">
              <a:solidFill>
                <a:srgbClr val="C0000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00000"/>
                </a:solidFill>
              </a:rPr>
              <a:t>  Использование </a:t>
            </a:r>
            <a:r>
              <a:rPr lang="ru-RU" sz="2000" b="1" dirty="0" err="1" smtClean="0">
                <a:solidFill>
                  <a:srgbClr val="C00000"/>
                </a:solidFill>
              </a:rPr>
              <a:t>Internet</a:t>
            </a:r>
            <a:r>
              <a:rPr lang="ru-RU" sz="2000" b="1" dirty="0" smtClean="0">
                <a:solidFill>
                  <a:srgbClr val="C00000"/>
                </a:solidFill>
              </a:rPr>
              <a:t>  в педагогической деятельности с целью информационного и научно-педагогического сопровождения образовательного процесса </a:t>
            </a:r>
            <a:r>
              <a:rPr lang="ru-RU" sz="2000" b="1" dirty="0" err="1" smtClean="0">
                <a:solidFill>
                  <a:srgbClr val="C00000"/>
                </a:solidFill>
              </a:rPr>
              <a:t>вработе</a:t>
            </a:r>
            <a:r>
              <a:rPr lang="ru-RU" sz="2000" b="1" dirty="0" smtClean="0">
                <a:solidFill>
                  <a:srgbClr val="C00000"/>
                </a:solidFill>
              </a:rPr>
              <a:t> музыкального руководителя, оформление буклетов и визитной карточки;</a:t>
            </a:r>
            <a:endParaRPr lang="ru-RU" sz="2000" dirty="0" smtClean="0">
              <a:solidFill>
                <a:srgbClr val="C0000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00000"/>
                </a:solidFill>
              </a:rPr>
              <a:t> Поиск дополнительной информации для занятий,  знакомство с периодикой, общения с коллегами, обмена опытом, размещение собственных разработок в сети. 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00000"/>
                </a:solidFill>
              </a:rPr>
              <a:t>Использование  </a:t>
            </a:r>
            <a:r>
              <a:rPr lang="ru-RU" sz="2000" b="1" dirty="0" err="1" smtClean="0">
                <a:solidFill>
                  <a:srgbClr val="C00000"/>
                </a:solidFill>
              </a:rPr>
              <a:t>видио</a:t>
            </a:r>
            <a:r>
              <a:rPr lang="ru-RU" sz="2000" b="1" dirty="0" smtClean="0">
                <a:solidFill>
                  <a:srgbClr val="C00000"/>
                </a:solidFill>
              </a:rPr>
              <a:t> и фото аппаратуры.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214290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ИНФАРМАЦИОННО- КОМУНИКАЦИОННЫХ ТЕХНОЛОГИЙ.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G:\рисунки\рисунок\копии\32451c80e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001024" y="5424536"/>
            <a:ext cx="1142976" cy="1219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116632"/>
            <a:ext cx="68407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«Планета фитнеса» </a:t>
            </a:r>
            <a:endParaRPr lang="ru-RU" sz="4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40" y="1353287"/>
            <a:ext cx="3941739" cy="3060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50" y="4544563"/>
            <a:ext cx="2698250" cy="23003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7619"/>
            <a:ext cx="2689763" cy="23003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7" y="1196752"/>
            <a:ext cx="1704611" cy="31537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63" y="4544565"/>
            <a:ext cx="1450190" cy="23134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03" y="1196752"/>
            <a:ext cx="1704612" cy="31537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4544564"/>
            <a:ext cx="2520727" cy="2313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47248" cy="9409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Творческий проект </a:t>
            </a:r>
            <a:br>
              <a:rPr lang="ru-RU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Использование фольклора в музыкальном воспитании детей разновозрастной </a:t>
            </a:r>
            <a:r>
              <a:rPr lang="ru-RU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группы»</a:t>
            </a:r>
            <a:endParaRPr lang="ru-RU" sz="28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31203"/>
            <a:ext cx="4346223" cy="2426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313"/>
            <a:ext cx="4778271" cy="2572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" y="4431203"/>
            <a:ext cx="4774376" cy="2449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16" y="1965278"/>
            <a:ext cx="4375483" cy="24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87" y="2107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Мы </a:t>
            </a:r>
            <a:r>
              <a:rPr lang="ru-RU" b="1" dirty="0" err="1" smtClean="0">
                <a:solidFill>
                  <a:srgbClr val="C00000"/>
                </a:solidFill>
              </a:rPr>
              <a:t>учавствуем</a:t>
            </a:r>
            <a:r>
              <a:rPr lang="ru-RU" b="1" dirty="0" smtClean="0">
                <a:solidFill>
                  <a:srgbClr val="C00000"/>
                </a:solidFill>
              </a:rPr>
              <a:t>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7638"/>
            <a:ext cx="3600400" cy="21996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25" y="1417638"/>
            <a:ext cx="3525783" cy="21996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4795959"/>
            <a:ext cx="2592287" cy="20494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" y="3832536"/>
            <a:ext cx="389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Всероссийский урок «</a:t>
            </a:r>
            <a:r>
              <a:rPr lang="ru-RU" b="1" dirty="0" err="1" smtClean="0"/>
              <a:t>Эколята</a:t>
            </a:r>
            <a:r>
              <a:rPr lang="ru-RU" b="1" dirty="0" smtClean="0"/>
              <a:t> – молодые защитники природы»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932040" y="3832536"/>
            <a:ext cx="375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Международный праздник – День разноцветных </a:t>
            </a:r>
            <a:r>
              <a:rPr lang="ru-RU" b="1" dirty="0"/>
              <a:t>б</a:t>
            </a:r>
            <a:r>
              <a:rPr lang="ru-RU" b="1" dirty="0" smtClean="0"/>
              <a:t>укетов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-540568" y="4779011"/>
            <a:ext cx="27723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Неделя </a:t>
            </a:r>
          </a:p>
          <a:p>
            <a:pPr algn="ctr"/>
            <a:r>
              <a:rPr lang="ru-RU" b="1" dirty="0" smtClean="0"/>
              <a:t>обучения </a:t>
            </a:r>
          </a:p>
          <a:p>
            <a:pPr algn="ctr"/>
            <a:r>
              <a:rPr lang="ru-RU" b="1" dirty="0" smtClean="0"/>
              <a:t>Детей</a:t>
            </a:r>
          </a:p>
          <a:p>
            <a:pPr algn="ctr"/>
            <a:r>
              <a:rPr lang="ru-RU" b="1" dirty="0" smtClean="0"/>
              <a:t> правилам </a:t>
            </a:r>
          </a:p>
          <a:p>
            <a:pPr algn="ctr"/>
            <a:r>
              <a:rPr lang="ru-RU" b="1" dirty="0" smtClean="0"/>
              <a:t>безопасности </a:t>
            </a:r>
          </a:p>
          <a:p>
            <a:pPr algn="ctr"/>
            <a:r>
              <a:rPr lang="ru-RU" b="1" dirty="0" smtClean="0"/>
              <a:t>Дорожного</a:t>
            </a:r>
          </a:p>
          <a:p>
            <a:pPr algn="ctr"/>
            <a:r>
              <a:rPr lang="ru-RU" b="1" dirty="0" smtClean="0"/>
              <a:t> движения</a:t>
            </a:r>
            <a:endParaRPr lang="ru-RU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25" y="4815822"/>
            <a:ext cx="3312370" cy="20494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10271" y="5032865"/>
            <a:ext cx="1491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Всемирный</a:t>
            </a:r>
          </a:p>
          <a:p>
            <a:r>
              <a:rPr lang="ru-RU" b="1" dirty="0" smtClean="0"/>
              <a:t> день   здоровья</a:t>
            </a:r>
            <a:endParaRPr lang="ru-RU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46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02" y="3206689"/>
            <a:ext cx="5724128" cy="3681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6264696" cy="3581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6296" y="476672"/>
            <a:ext cx="1571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04.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08.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2020г.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077072"/>
            <a:ext cx="29273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Открытие спортивной площадки в </a:t>
            </a:r>
            <a:r>
              <a:rPr lang="ru-RU" sz="2800" b="1" dirty="0" err="1" smtClean="0">
                <a:solidFill>
                  <a:srgbClr val="C00000"/>
                </a:solidFill>
              </a:rPr>
              <a:t>р.п</a:t>
            </a:r>
            <a:r>
              <a:rPr lang="ru-RU" sz="2800" b="1" dirty="0" smtClean="0">
                <a:solidFill>
                  <a:srgbClr val="C00000"/>
                </a:solidFill>
              </a:rPr>
              <a:t>. Тамала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642918"/>
            <a:ext cx="66064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+mj-lt"/>
              </a:rPr>
              <a:t>ВИЗИТНАЯ КАРТОЧКА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Ф.И.О</a:t>
            </a:r>
            <a:r>
              <a:rPr lang="ru-RU" sz="2400" i="1" dirty="0" smtClean="0">
                <a:solidFill>
                  <a:srgbClr val="C00000"/>
                </a:solidFill>
              </a:rPr>
              <a:t>. </a:t>
            </a:r>
            <a:r>
              <a:rPr lang="ru-RU" sz="2400" i="1" dirty="0" err="1" smtClean="0">
                <a:solidFill>
                  <a:srgbClr val="C00000"/>
                </a:solidFill>
              </a:rPr>
              <a:t>Бубенцова</a:t>
            </a:r>
            <a:r>
              <a:rPr lang="ru-RU" sz="2400" i="1" dirty="0" smtClean="0">
                <a:solidFill>
                  <a:srgbClr val="C00000"/>
                </a:solidFill>
              </a:rPr>
              <a:t> Елена Александровна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Дата рождения</a:t>
            </a:r>
            <a:r>
              <a:rPr lang="ru-RU" sz="2400" i="1" dirty="0" smtClean="0">
                <a:solidFill>
                  <a:srgbClr val="C00000"/>
                </a:solidFill>
              </a:rPr>
              <a:t>: 16 апреля 1980г.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Образование</a:t>
            </a:r>
            <a:r>
              <a:rPr lang="ru-RU" sz="2400" i="1" dirty="0" smtClean="0">
                <a:solidFill>
                  <a:srgbClr val="C00000"/>
                </a:solidFill>
              </a:rPr>
              <a:t>:</a:t>
            </a:r>
            <a:r>
              <a:rPr lang="ru-RU" sz="2400" i="1" dirty="0" smtClean="0">
                <a:solidFill>
                  <a:srgbClr val="C00000"/>
                </a:solidFill>
                <a:ea typeface="Gungsuh" pitchFamily="18" charset="-127"/>
              </a:rPr>
              <a:t> </a:t>
            </a:r>
            <a:endParaRPr lang="ru-RU" sz="2400" i="1" dirty="0">
              <a:solidFill>
                <a:srgbClr val="C00000"/>
              </a:solidFill>
              <a:ea typeface="Gungsuh" pitchFamily="18" charset="-127"/>
            </a:endParaRPr>
          </a:p>
          <a:p>
            <a:pPr algn="ctr"/>
            <a:r>
              <a:rPr lang="ru-RU" sz="2400" i="1" dirty="0">
                <a:solidFill>
                  <a:srgbClr val="C00000"/>
                </a:solidFill>
              </a:rPr>
              <a:t>высшее экономическое образование – бакалавр экономики по направлению «Экономика» СГУ г. Москва 2001 год; профессиональная переподготовка в 2016 году по программе «Педагогическое образование» ГАОУ ДПО «Институт регионального развития Пензенской области</a:t>
            </a:r>
            <a:r>
              <a:rPr lang="ru-RU" sz="2400" i="1" dirty="0" smtClean="0">
                <a:solidFill>
                  <a:srgbClr val="C00000"/>
                </a:solidFill>
              </a:rPr>
              <a:t>» </a:t>
            </a:r>
            <a:endParaRPr lang="ru-RU" sz="2400" i="1" dirty="0">
              <a:solidFill>
                <a:srgbClr val="C00000"/>
              </a:solidFill>
              <a:ea typeface="Gungsuh" pitchFamily="18" charset="-127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a typeface="Gungsuh" pitchFamily="18" charset="-127"/>
              </a:rPr>
              <a:t>Стаж педагогической работы</a:t>
            </a:r>
            <a:r>
              <a:rPr lang="ru-RU" sz="2400" i="1" dirty="0" smtClean="0">
                <a:solidFill>
                  <a:srgbClr val="C00000"/>
                </a:solidFill>
                <a:ea typeface="Gungsuh" pitchFamily="18" charset="-127"/>
              </a:rPr>
              <a:t>: </a:t>
            </a:r>
            <a:r>
              <a:rPr lang="ru-RU" sz="2400" i="1" dirty="0">
                <a:solidFill>
                  <a:srgbClr val="C00000"/>
                </a:solidFill>
                <a:ea typeface="Gungsuh" pitchFamily="18" charset="-127"/>
              </a:rPr>
              <a:t>3</a:t>
            </a:r>
            <a:r>
              <a:rPr lang="ru-RU" sz="2400" i="1" dirty="0" smtClean="0">
                <a:solidFill>
                  <a:srgbClr val="C00000"/>
                </a:solidFill>
                <a:ea typeface="Gungsuh" pitchFamily="18" charset="-127"/>
              </a:rPr>
              <a:t> года.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a typeface="Gungsuh" pitchFamily="18" charset="-127"/>
              </a:rPr>
              <a:t>В данном учреждении</a:t>
            </a:r>
            <a:r>
              <a:rPr lang="ru-RU" sz="2400" i="1" dirty="0" smtClean="0">
                <a:solidFill>
                  <a:srgbClr val="C00000"/>
                </a:solidFill>
                <a:ea typeface="Gungsuh" pitchFamily="18" charset="-127"/>
              </a:rPr>
              <a:t>: </a:t>
            </a:r>
            <a:r>
              <a:rPr lang="ru-RU" sz="2400" i="1" dirty="0">
                <a:solidFill>
                  <a:srgbClr val="C00000"/>
                </a:solidFill>
                <a:ea typeface="Gungsuh" pitchFamily="18" charset="-127"/>
              </a:rPr>
              <a:t>3</a:t>
            </a:r>
            <a:r>
              <a:rPr lang="ru-RU" sz="2400" i="1" dirty="0" smtClean="0">
                <a:solidFill>
                  <a:srgbClr val="C00000"/>
                </a:solidFill>
                <a:ea typeface="Gungsuh" pitchFamily="18" charset="-127"/>
              </a:rPr>
              <a:t> года.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a typeface="Gungsuh" pitchFamily="18" charset="-127"/>
              </a:rPr>
              <a:t>В данной должности</a:t>
            </a:r>
            <a:r>
              <a:rPr lang="ru-RU" sz="2400" i="1" dirty="0" smtClean="0">
                <a:solidFill>
                  <a:srgbClr val="C00000"/>
                </a:solidFill>
                <a:ea typeface="Gungsuh" pitchFamily="18" charset="-127"/>
              </a:rPr>
              <a:t>: 3 года.</a:t>
            </a:r>
            <a:endParaRPr lang="ru-RU" sz="2400" dirty="0" smtClean="0">
              <a:solidFill>
                <a:srgbClr val="C00000"/>
              </a:solidFill>
              <a:ea typeface="Gungsuh" pitchFamily="18" charset="-127"/>
            </a:endParaRPr>
          </a:p>
        </p:txBody>
      </p:sp>
      <p:pic>
        <p:nvPicPr>
          <p:cNvPr id="4" name="Picture 3" descr="C:\Documents and Settings\Admin\Рабочий стол\sun0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66323">
            <a:off x="340090" y="440652"/>
            <a:ext cx="2332184" cy="2129848"/>
          </a:xfrm>
          <a:prstGeom prst="ellipse">
            <a:avLst/>
          </a:prstGeom>
          <a:noFill/>
        </p:spPr>
      </p:pic>
      <p:pic>
        <p:nvPicPr>
          <p:cNvPr id="1026" name="Picture 2" descr="H:\рис\28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3" y="3429000"/>
            <a:ext cx="1718072" cy="2786062"/>
          </a:xfrm>
          <a:prstGeom prst="flowChartPunchedTap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00" y="10826"/>
            <a:ext cx="9144000" cy="6858000"/>
          </a:xfrm>
          <a:prstGeom prst="rect">
            <a:avLst/>
          </a:prstGeom>
          <a:noFill/>
        </p:spPr>
      </p:pic>
      <p:sp>
        <p:nvSpPr>
          <p:cNvPr id="7" name="Выноска-облако 6"/>
          <p:cNvSpPr/>
          <p:nvPr/>
        </p:nvSpPr>
        <p:spPr>
          <a:xfrm>
            <a:off x="133602" y="10826"/>
            <a:ext cx="6786610" cy="4071942"/>
          </a:xfrm>
          <a:prstGeom prst="cloud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Муниципальный этап областного конкурса УСПЕШНАЯ СЕМЬЯ 2021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915" y="4392222"/>
            <a:ext cx="2304256" cy="2198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9576" y="4360872"/>
            <a:ext cx="2229849" cy="2229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6830" y="3910712"/>
            <a:ext cx="2678347" cy="2678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6830" y="437275"/>
            <a:ext cx="3023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2 место –</a:t>
            </a:r>
          </a:p>
          <a:p>
            <a:pPr algn="ctr"/>
            <a:endParaRPr lang="ru-RU" sz="3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Семья</a:t>
            </a:r>
          </a:p>
          <a:p>
            <a:pPr algn="ctr"/>
            <a:endParaRPr lang="ru-RU" sz="3600" b="1" dirty="0" smtClean="0">
              <a:solidFill>
                <a:srgbClr val="C00000"/>
              </a:solidFill>
            </a:endParaRPr>
          </a:p>
          <a:p>
            <a:r>
              <a:rPr lang="ru-RU" sz="3600" b="1" dirty="0" err="1" smtClean="0">
                <a:solidFill>
                  <a:srgbClr val="C00000"/>
                </a:solidFill>
              </a:rPr>
              <a:t>Свистуновых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835696" y="214290"/>
            <a:ext cx="6665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НАШИ ПРАЗДНИКИ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282" y="85723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ФЕВРАЛЯ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57884" y="85723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3649" y="3889174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ГОСТЯХ У ПЧЁЛКИ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15156" y="3843007"/>
            <a:ext cx="300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МАТЕРИ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07904" y="864774"/>
            <a:ext cx="479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ОСЕНЬ  -  РАСКРАСАВИЦА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4" y="1558616"/>
            <a:ext cx="2470285" cy="1648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4624280"/>
            <a:ext cx="3271682" cy="1942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74" y="1558616"/>
            <a:ext cx="3091148" cy="1700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04" y="1573171"/>
            <a:ext cx="2756041" cy="1727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44208" y="6858000"/>
            <a:ext cx="2699792" cy="20248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9" y="4624280"/>
            <a:ext cx="2849457" cy="1942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80" y="4626391"/>
            <a:ext cx="3095196" cy="1940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5546" y="3889174"/>
            <a:ext cx="272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ДОШКОЛЬНОГО РАБОТНИКА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64"/>
            <a:ext cx="9215208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1472" y="42860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МАСЛЕНИЦА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2330" y="28572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КОЛЯДКИ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8992" y="35716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НОВЫЙ ГОД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16" y="1124744"/>
            <a:ext cx="2768672" cy="1872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4" y="4653136"/>
            <a:ext cx="3214694" cy="1842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9856" y="407634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ПОЧТЫ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50" y="1142951"/>
            <a:ext cx="2195736" cy="13765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15" y="2519509"/>
            <a:ext cx="2195736" cy="12215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89" y="1142951"/>
            <a:ext cx="1250626" cy="25980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2" y="1142951"/>
            <a:ext cx="2489626" cy="18540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23708" y="400792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  МАРТА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2" y="4653136"/>
            <a:ext cx="3029283" cy="18427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648631"/>
            <a:ext cx="3275856" cy="18427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08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240586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СТАРЫЙ НОВЫЙ ГОД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2330" y="257174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ЗЕМЛИ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0826" y="21429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81746" y="304843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ПАТРИОТЫ НОВОГО ПОКОЛЕНИЯ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408522" y="4317576"/>
            <a:ext cx="4608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ВЕСЁЛОЕ ЛЕТО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5" y="850504"/>
            <a:ext cx="2807555" cy="3025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3600" y="873191"/>
            <a:ext cx="5013290" cy="3002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5" y="4849843"/>
            <a:ext cx="3838062" cy="1845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20183" y="4831282"/>
            <a:ext cx="3180841" cy="1845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2656" y="4270297"/>
            <a:ext cx="363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ВЕСЁЛЫЕ СТАРТЫ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5516" y="237758"/>
            <a:ext cx="871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такую красоту я создаю в детском саду!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" y="1780926"/>
            <a:ext cx="3329138" cy="1884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96302"/>
            <a:ext cx="3275855" cy="2077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56" y="1780925"/>
            <a:ext cx="3250744" cy="18846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6303"/>
            <a:ext cx="3354247" cy="20417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759" y="3111657"/>
            <a:ext cx="3223605" cy="21583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29096" y="2045176"/>
            <a:ext cx="2539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1" y="3909120"/>
            <a:ext cx="291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любимая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4248" y="3876979"/>
            <a:ext cx="233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87" y="5389175"/>
            <a:ext cx="1757758" cy="13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36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6638" y="0"/>
            <a:ext cx="9468544" cy="71014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308182" y="238758"/>
            <a:ext cx="9440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Моё                                творчество!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182" y="1314627"/>
            <a:ext cx="1754452" cy="19703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78" y="1320742"/>
            <a:ext cx="1677732" cy="1978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15" y="1308513"/>
            <a:ext cx="1502930" cy="1989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46" y="1314627"/>
            <a:ext cx="1634550" cy="1970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34" y="764704"/>
            <a:ext cx="2911694" cy="46969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2594" y="3310581"/>
            <a:ext cx="3129312" cy="21291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99" y="5409974"/>
            <a:ext cx="1618601" cy="19570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495" y="3298317"/>
            <a:ext cx="1888424" cy="23119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23" y="3299420"/>
            <a:ext cx="1537354" cy="23108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20" y="5461922"/>
            <a:ext cx="3185445" cy="16400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12" y="5440269"/>
            <a:ext cx="1946641" cy="16535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38" y="5440269"/>
            <a:ext cx="1885567" cy="166835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64" y="5454704"/>
            <a:ext cx="1853038" cy="17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5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548680"/>
            <a:ext cx="7889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РАБОТ МУЗЫКАЛЬНОГО РУКОВОДИТЕЛЯ С СЕМЬЯМИ ВОСПИТАННИКОВ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700808"/>
            <a:ext cx="824843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совместных праздников, развлечений, 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семейных гостиных, конкурсов.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творческих встреч.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совместно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родительских проектов.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Привлечение родителей к участию детей в районных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мероприятиях.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Выступления на родительском собрании.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Анкетирование родителей.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 descr="C:\Documents and Settings\Admin\Мои документы\Мои рисунки\2013-08-29\Scan10127.JPG"/>
          <p:cNvPicPr/>
          <p:nvPr/>
        </p:nvPicPr>
        <p:blipFill>
          <a:blip r:embed="rId3" cstate="print"/>
          <a:srcRect l="31279" t="68523" r="27158" b="6846"/>
          <a:stretch>
            <a:fillRect/>
          </a:stretch>
        </p:blipFill>
        <p:spPr bwMode="auto">
          <a:xfrm rot="16200000" flipV="1">
            <a:off x="6572264" y="4357694"/>
            <a:ext cx="2286014" cy="21431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500043"/>
            <a:ext cx="72152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РЕЗУЛЬТАТЫ ПЕДАГОГИЧЕСКОЙ              ДЕЯТЕЛЬНОСИ</a:t>
            </a:r>
          </a:p>
          <a:p>
            <a:pPr algn="ctr"/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916832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результате проводимой мною работы повысился интерес детей к слушанию музыки, расширился их "интонационный словарь". Дети научились вслушиваться в музыку, размышлять о ней, анализировать и понимать выраженные в ней чувства, овладели приемами образного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мышления.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детей сформировались основы музыкально-эстетического сознания и музыкальной культуры. </a:t>
            </a:r>
            <a:endParaRPr lang="ru-RU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Большую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работу веду по самообразованию, овладеваю современным содержанием </a:t>
            </a:r>
            <a:r>
              <a:rPr lang="ru-RU" sz="2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воспитательно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-образовательного процесса в обучении и воспитании дошкольников. Стремлюсь обогатить не только свой практический опыт, но и развивать себя как личность.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1" y="857232"/>
            <a:ext cx="7429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 ЗА ВНИМАНИЕ!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F:\рис\0_6d273_e11c0829_XXL.jp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143116"/>
            <a:ext cx="4880714" cy="4129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85852" y="357167"/>
            <a:ext cx="74295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Педагог-универсал!...Не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солидно? Кто сказал?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Двадцать стульчиков у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стенки-это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Ваш Колонный зал.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и "барыня" и Бах, ликование и страх,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движение, и слово и улыбка на губах!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меняется вокруг музыкальных Ваших рук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Такт, другой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 паркете расцветает летний луг.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окошком холод лют, в детском садике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уют,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Двадцать "птиц" танцуют польку, машут "крыльями", поют!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Двадцать преданных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пичуг-это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самый ближний круг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Добрых, нежных, как у мамы, терпеливых Ваших рук.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Смастерить костюм лисы, показать полёт осы,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Успокоить недовольных, вытирая им носы,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-Бездна нужных добрых дел! Это Ваших рук удел!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 им Бог Любви и Силы, чтобы мир не оскудел!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(автор неизвестен)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:\рис\muz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256"/>
            <a:ext cx="1571636" cy="2101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Профессиональная переподготовка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2017 год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23" y="2301615"/>
            <a:ext cx="3084948" cy="4061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4" y="2276872"/>
            <a:ext cx="5448098" cy="40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428604"/>
            <a:ext cx="5581188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КУРСЫ ПОВЫШЕНИЯ КВАЛИФИКАЦИИ, ОБУЧЕНИЯ ПО ПРОГРАММАМ</a:t>
            </a:r>
            <a:endParaRPr lang="ru-RU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197065"/>
              </p:ext>
            </p:extLst>
          </p:nvPr>
        </p:nvGraphicFramePr>
        <p:xfrm>
          <a:off x="971600" y="2137618"/>
          <a:ext cx="6913234" cy="237687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74362"/>
                <a:gridCol w="5709772"/>
                <a:gridCol w="829100"/>
              </a:tblGrid>
              <a:tr h="9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.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«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Музыкальное</a:t>
                      </a:r>
                      <a:r>
                        <a:rPr lang="ru-RU" sz="2000" b="1" baseline="0" dirty="0" smtClean="0">
                          <a:solidFill>
                            <a:srgbClr val="C00000"/>
                          </a:solidFill>
                        </a:rPr>
                        <a:t> развитие детей в соответствии с ФГОС ДОО»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2020г.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3.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«Детский фитнес с использованием предметов»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«Профилактика </a:t>
                      </a: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короновируса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 гриппа и других острых респираторных вирусных</a:t>
                      </a:r>
                      <a:r>
                        <a:rPr lang="ru-RU" sz="20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инфекций»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2021г.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2020г.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3" descr="C:\Documents and Settings\Admin\Рабочий стол\school10-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3914">
            <a:off x="7285223" y="331793"/>
            <a:ext cx="1493527" cy="1463953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48" y="4538722"/>
            <a:ext cx="1609646" cy="2276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73" y="4836974"/>
            <a:ext cx="2531680" cy="16097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524763"/>
            <a:ext cx="2016743" cy="2276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71802" y="928670"/>
            <a:ext cx="5532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МОЕ ПЕДАГОГИЧЕСКОЕ КРЕДО:</a:t>
            </a:r>
            <a:endParaRPr lang="ru-RU" sz="2800" b="1" i="1" spc="50" dirty="0" smtClean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7-конечная звезда 4"/>
          <p:cNvSpPr/>
          <p:nvPr/>
        </p:nvSpPr>
        <p:spPr>
          <a:xfrm>
            <a:off x="971600" y="2060848"/>
            <a:ext cx="6886548" cy="4511424"/>
          </a:xfrm>
          <a:prstGeom prst="star7">
            <a:avLst/>
          </a:prstGeom>
          <a:solidFill>
            <a:srgbClr val="F4B45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«Музыкальное творчество детей – самый действенный способ их развития»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6" name="Picture 3" descr="C:\Documents and Settings\Admin\Рабочий стол\sun0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66323">
            <a:off x="587413" y="497409"/>
            <a:ext cx="2423196" cy="2212964"/>
          </a:xfrm>
          <a:prstGeom prst="ellipse">
            <a:avLst/>
          </a:prstGeom>
          <a:noFill/>
        </p:spPr>
      </p:pic>
      <p:pic>
        <p:nvPicPr>
          <p:cNvPr id="3074" name="Picture 2" descr="G:\рисунки\рисунок\копии\cb262847a7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4175272"/>
            <a:ext cx="1928826" cy="2428254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714876" y="-164924"/>
            <a:ext cx="44291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NewRomanPSM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NewRomanPSMT"/>
              </a:rPr>
              <a:t>Музыка, творчество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NewRomanPSMT"/>
              </a:rPr>
              <a:t>, дети -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Это моя жизнь, моя любимая </a:t>
            </a:r>
            <a:r>
              <a:rPr lang="ru-RU" sz="2000" b="1" dirty="0" err="1" smtClean="0">
                <a:solidFill>
                  <a:srgbClr val="C00000"/>
                </a:solidFill>
                <a:latin typeface="Calibri" pitchFamily="34" charset="0"/>
              </a:rPr>
              <a:t>професия</a:t>
            </a: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14612" y="285728"/>
            <a:ext cx="4010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МОЕЙ РАБОТЫ: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500034" y="857232"/>
            <a:ext cx="8001056" cy="5214974"/>
          </a:xfrm>
          <a:prstGeom prst="cloud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Доставить детям радость и удовольствие.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Выявлять и развивать музыкальные и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творческие способности детей.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Формировать привычки к здоровому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образу жизни.</a:t>
            </a:r>
          </a:p>
        </p:txBody>
      </p:sp>
      <p:pic>
        <p:nvPicPr>
          <p:cNvPr id="2050" name="Picture 2" descr="G:\рисунки\рисунок\копии\sun1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1628775" cy="1785950"/>
          </a:xfrm>
          <a:prstGeom prst="ellipse">
            <a:avLst/>
          </a:prstGeom>
          <a:noFill/>
        </p:spPr>
      </p:pic>
      <p:pic>
        <p:nvPicPr>
          <p:cNvPr id="8" name="Picture 4" descr="G:\рисунки\рисунок\копии\cb262847a7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73723">
            <a:off x="6629834" y="3847665"/>
            <a:ext cx="2239430" cy="2819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12" y="-92377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332655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НАШИ  НАГРАДЫ</a:t>
            </a:r>
            <a:endParaRPr lang="ru-RU" sz="40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08351"/>
            <a:ext cx="3009702" cy="4257272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755576" y="1371918"/>
            <a:ext cx="7931224" cy="10489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Районный фестиваль «С любовью о маме» – 2019 год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92762" y="2752265"/>
            <a:ext cx="4994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Ансамбль «Капельки» –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3 место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48" y="3706501"/>
            <a:ext cx="3571883" cy="3059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нотки\нотки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576"/>
            <a:ext cx="5798940" cy="381642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15616" y="1"/>
            <a:ext cx="7342584" cy="13407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Районный фестиваль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«С любовью о маме» - 2020 год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07504" y="1700808"/>
            <a:ext cx="6696744" cy="116142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Номинация «Ансамбль» – 2место</a:t>
            </a:r>
          </a:p>
          <a:p>
            <a:r>
              <a:rPr lang="ru-RU" b="1" dirty="0">
                <a:solidFill>
                  <a:srgbClr val="C00000"/>
                </a:solidFill>
              </a:rPr>
              <a:t>а</a:t>
            </a:r>
            <a:r>
              <a:rPr lang="ru-RU" b="1" dirty="0" smtClean="0">
                <a:solidFill>
                  <a:srgbClr val="C00000"/>
                </a:solidFill>
              </a:rPr>
              <a:t>нсамбль «Капельки»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72" y="2281518"/>
            <a:ext cx="3366628" cy="46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870</Words>
  <Application>Microsoft Office PowerPoint</Application>
  <PresentationFormat>Экран (4:3)</PresentationFormat>
  <Paragraphs>204</Paragraphs>
  <Slides>28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Cambria</vt:lpstr>
      <vt:lpstr>Candara</vt:lpstr>
      <vt:lpstr>Gungsuh</vt:lpstr>
      <vt:lpstr>Times New Roman</vt:lpstr>
      <vt:lpstr>TimesNewRomanPSMT</vt:lpstr>
      <vt:lpstr>Wingdings</vt:lpstr>
      <vt:lpstr>Тема Office</vt:lpstr>
      <vt:lpstr>ПОРТФОЛИО </vt:lpstr>
      <vt:lpstr>Презентация PowerPoint</vt:lpstr>
      <vt:lpstr>Презентация PowerPoint</vt:lpstr>
      <vt:lpstr>  Профессиональная переподготовка 2017 год</vt:lpstr>
      <vt:lpstr>Презентация PowerPoint</vt:lpstr>
      <vt:lpstr>Презентация PowerPoint</vt:lpstr>
      <vt:lpstr>Презентация PowerPoint</vt:lpstr>
      <vt:lpstr>Районный фестиваль «С любовью о маме» – 2019 год</vt:lpstr>
      <vt:lpstr> Районный фестиваль  «С любовью о маме» - 2020 год</vt:lpstr>
      <vt:lpstr>В номинации «Соло» – 1 место Кошелева Злата</vt:lpstr>
      <vt:lpstr>  В номинации «Дуэт» – 3 место Кравчук Мария и Кочеткова Виолетта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Творческий проект  «Использование фольклора в музыкальном воспитании детей разновозрастной группы»</vt:lpstr>
      <vt:lpstr>Мы учавствуем: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Asus</cp:lastModifiedBy>
  <cp:revision>235</cp:revision>
  <dcterms:created xsi:type="dcterms:W3CDTF">2013-09-10T16:18:11Z</dcterms:created>
  <dcterms:modified xsi:type="dcterms:W3CDTF">2022-03-21T04:55:04Z</dcterms:modified>
</cp:coreProperties>
</file>